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4" r:id="rId1"/>
  </p:sldMasterIdLst>
  <p:sldIdLst>
    <p:sldId id="256" r:id="rId2"/>
    <p:sldId id="257" r:id="rId3"/>
    <p:sldId id="258" r:id="rId4"/>
    <p:sldId id="259" r:id="rId5"/>
    <p:sldId id="260" r:id="rId6"/>
    <p:sldId id="264" r:id="rId7"/>
    <p:sldId id="261" r:id="rId8"/>
    <p:sldId id="262" r:id="rId9"/>
    <p:sldId id="266" r:id="rId10"/>
    <p:sldId id="265" r:id="rId11"/>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3" d="100"/>
          <a:sy n="73" d="100"/>
        </p:scale>
        <p:origin x="594"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823844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868087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06499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10340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68759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t>2/27/2024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65054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t>2/27/2024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6117131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23825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34549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096417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186373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479330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2/27/2024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546255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D8BD707-D9CF-40AE-B4C6-C98DA3205C09}" type="datetimeFigureOut">
              <a:rPr lang="en-US" smtClean="0"/>
              <a:t>2/27/2024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9449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D8BD707-D9CF-40AE-B4C6-C98DA3205C09}" type="datetimeFigureOut">
              <a:rPr lang="en-US" smtClean="0"/>
              <a:t>2/27/2024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859310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1D8BD707-D9CF-40AE-B4C6-C98DA3205C09}" type="datetimeFigureOut">
              <a:rPr lang="en-US" smtClean="0"/>
              <a:t>2/27/2024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513130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119304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D8BD707-D9CF-40AE-B4C6-C98DA3205C09}" type="datetimeFigureOut">
              <a:rPr lang="en-US" smtClean="0"/>
              <a:t>2/27/2024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2873618856"/>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tbm.kemkes.go.id/app/news/1165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323588"/>
            <a:ext cx="1743075" cy="779145"/>
          </a:xfrm>
          <a:custGeom>
            <a:avLst/>
            <a:gdLst/>
            <a:ahLst/>
            <a:cxnLst/>
            <a:rect l="l" t="t" r="r" b="b"/>
            <a:pathLst>
              <a:path w="1743075" h="779145">
                <a:moveTo>
                  <a:pt x="1346200" y="0"/>
                </a:moveTo>
                <a:lnTo>
                  <a:pt x="0" y="0"/>
                </a:lnTo>
                <a:lnTo>
                  <a:pt x="0" y="778763"/>
                </a:lnTo>
                <a:lnTo>
                  <a:pt x="1346200" y="778763"/>
                </a:lnTo>
                <a:lnTo>
                  <a:pt x="1355891" y="777956"/>
                </a:lnTo>
                <a:lnTo>
                  <a:pt x="1363821" y="775827"/>
                </a:lnTo>
                <a:lnTo>
                  <a:pt x="1369988" y="772816"/>
                </a:lnTo>
                <a:lnTo>
                  <a:pt x="1374394" y="769366"/>
                </a:lnTo>
                <a:lnTo>
                  <a:pt x="1374394" y="764667"/>
                </a:lnTo>
                <a:lnTo>
                  <a:pt x="1379093" y="764667"/>
                </a:lnTo>
                <a:lnTo>
                  <a:pt x="1735582" y="408178"/>
                </a:lnTo>
                <a:lnTo>
                  <a:pt x="1740868" y="399587"/>
                </a:lnTo>
                <a:lnTo>
                  <a:pt x="1742630" y="388794"/>
                </a:lnTo>
                <a:lnTo>
                  <a:pt x="1740868" y="377120"/>
                </a:lnTo>
                <a:lnTo>
                  <a:pt x="1735582" y="365887"/>
                </a:lnTo>
                <a:lnTo>
                  <a:pt x="1379093" y="14097"/>
                </a:lnTo>
                <a:lnTo>
                  <a:pt x="1379093" y="9398"/>
                </a:lnTo>
                <a:lnTo>
                  <a:pt x="1374394" y="9398"/>
                </a:lnTo>
                <a:lnTo>
                  <a:pt x="1369988" y="5947"/>
                </a:lnTo>
                <a:lnTo>
                  <a:pt x="1363821" y="2936"/>
                </a:lnTo>
                <a:lnTo>
                  <a:pt x="1355891" y="807"/>
                </a:lnTo>
                <a:lnTo>
                  <a:pt x="1346200" y="0"/>
                </a:lnTo>
                <a:close/>
              </a:path>
            </a:pathLst>
          </a:custGeom>
          <a:solidFill>
            <a:srgbClr val="353535"/>
          </a:solidFill>
        </p:spPr>
        <p:txBody>
          <a:bodyPr wrap="square" lIns="0" tIns="0" rIns="0" bIns="0" rtlCol="0"/>
          <a:lstStyle/>
          <a:p>
            <a:endParaRPr/>
          </a:p>
        </p:txBody>
      </p:sp>
      <p:sp>
        <p:nvSpPr>
          <p:cNvPr id="3" name="object 3"/>
          <p:cNvSpPr txBox="1">
            <a:spLocks noGrp="1"/>
          </p:cNvSpPr>
          <p:nvPr>
            <p:ph type="title"/>
          </p:nvPr>
        </p:nvSpPr>
        <p:spPr>
          <a:xfrm>
            <a:off x="1673098" y="1366215"/>
            <a:ext cx="5815330" cy="848994"/>
          </a:xfrm>
          <a:prstGeom prst="rect">
            <a:avLst/>
          </a:prstGeom>
        </p:spPr>
        <p:txBody>
          <a:bodyPr vert="horz" wrap="square" lIns="0" tIns="12700" rIns="0" bIns="0" rtlCol="0">
            <a:spAutoFit/>
          </a:bodyPr>
          <a:lstStyle/>
          <a:p>
            <a:pPr marL="12700">
              <a:lnSpc>
                <a:spcPct val="100000"/>
              </a:lnSpc>
              <a:spcBef>
                <a:spcPts val="100"/>
              </a:spcBef>
            </a:pPr>
            <a:r>
              <a:rPr sz="5400" b="0" spc="55" dirty="0">
                <a:latin typeface="Verdana"/>
                <a:cs typeface="Verdana"/>
              </a:rPr>
              <a:t>PEDOMAN</a:t>
            </a:r>
            <a:r>
              <a:rPr sz="5400" b="0" spc="-470" dirty="0">
                <a:latin typeface="Verdana"/>
                <a:cs typeface="Verdana"/>
              </a:rPr>
              <a:t> </a:t>
            </a:r>
            <a:r>
              <a:rPr sz="5400" b="0" spc="-700" dirty="0">
                <a:latin typeface="Verdana"/>
                <a:cs typeface="Verdana"/>
              </a:rPr>
              <a:t>TEKNIS</a:t>
            </a:r>
            <a:endParaRPr sz="5400">
              <a:latin typeface="Verdana"/>
              <a:cs typeface="Verdana"/>
            </a:endParaRPr>
          </a:p>
        </p:txBody>
      </p:sp>
      <p:sp>
        <p:nvSpPr>
          <p:cNvPr id="4" name="object 4"/>
          <p:cNvSpPr txBox="1"/>
          <p:nvPr/>
        </p:nvSpPr>
        <p:spPr>
          <a:xfrm>
            <a:off x="1749298" y="2215210"/>
            <a:ext cx="8309102" cy="2374368"/>
          </a:xfrm>
          <a:prstGeom prst="rect">
            <a:avLst/>
          </a:prstGeom>
        </p:spPr>
        <p:style>
          <a:lnRef idx="2">
            <a:schemeClr val="dk1"/>
          </a:lnRef>
          <a:fillRef idx="1">
            <a:schemeClr val="lt1"/>
          </a:fillRef>
          <a:effectRef idx="0">
            <a:schemeClr val="dk1"/>
          </a:effectRef>
          <a:fontRef idx="minor">
            <a:schemeClr val="dk1"/>
          </a:fontRef>
        </p:style>
        <p:txBody>
          <a:bodyPr vert="horz" wrap="square" lIns="0" tIns="139065" rIns="0" bIns="0" rtlCol="0">
            <a:spAutoFit/>
          </a:bodyPr>
          <a:lstStyle/>
          <a:p>
            <a:pPr marL="12700">
              <a:lnSpc>
                <a:spcPct val="100000"/>
              </a:lnSpc>
              <a:spcBef>
                <a:spcPts val="1095"/>
              </a:spcBef>
            </a:pPr>
            <a:r>
              <a:rPr lang="en-US" sz="2800" b="1" spc="-35" dirty="0" smtClean="0">
                <a:latin typeface="Verdana"/>
                <a:cs typeface="Verdana"/>
              </a:rPr>
              <a:t>SELAMAT PAGI</a:t>
            </a:r>
            <a:endParaRPr sz="2800" b="1" dirty="0">
              <a:latin typeface="Verdana"/>
              <a:cs typeface="Verdana"/>
            </a:endParaRPr>
          </a:p>
          <a:p>
            <a:pPr marL="12700">
              <a:lnSpc>
                <a:spcPct val="100000"/>
              </a:lnSpc>
              <a:spcBef>
                <a:spcPts val="994"/>
              </a:spcBef>
            </a:pPr>
            <a:r>
              <a:rPr lang="en-US" spc="-105" dirty="0" smtClean="0">
                <a:latin typeface="Verdana"/>
                <a:cs typeface="Verdana"/>
              </a:rPr>
              <a:t>SENTRAL KESELAMATAN DAN PELAYANAN GIZI</a:t>
            </a:r>
            <a:endParaRPr sz="1800" dirty="0">
              <a:latin typeface="Verdana"/>
              <a:cs typeface="Verdana"/>
            </a:endParaRPr>
          </a:p>
          <a:p>
            <a:pPr>
              <a:lnSpc>
                <a:spcPct val="100000"/>
              </a:lnSpc>
            </a:pPr>
            <a:endParaRPr sz="2200" dirty="0">
              <a:latin typeface="Verdana"/>
              <a:cs typeface="Verdana"/>
            </a:endParaRPr>
          </a:p>
          <a:p>
            <a:pPr marL="12700">
              <a:lnSpc>
                <a:spcPct val="100000"/>
              </a:lnSpc>
              <a:spcBef>
                <a:spcPts val="1490"/>
              </a:spcBef>
            </a:pPr>
            <a:r>
              <a:rPr sz="2400" spc="135" dirty="0">
                <a:latin typeface="Verdana"/>
                <a:cs typeface="Verdana"/>
              </a:rPr>
              <a:t>O</a:t>
            </a:r>
            <a:r>
              <a:rPr sz="2400" spc="-130" dirty="0">
                <a:latin typeface="Verdana"/>
                <a:cs typeface="Verdana"/>
              </a:rPr>
              <a:t>l</a:t>
            </a:r>
            <a:r>
              <a:rPr sz="2400" spc="85" dirty="0">
                <a:latin typeface="Verdana"/>
                <a:cs typeface="Verdana"/>
              </a:rPr>
              <a:t>e</a:t>
            </a:r>
            <a:r>
              <a:rPr sz="2400" spc="-40" dirty="0">
                <a:latin typeface="Verdana"/>
                <a:cs typeface="Verdana"/>
              </a:rPr>
              <a:t>h</a:t>
            </a:r>
            <a:r>
              <a:rPr sz="2400" spc="-125" dirty="0">
                <a:latin typeface="Verdana"/>
                <a:cs typeface="Verdana"/>
              </a:rPr>
              <a:t> </a:t>
            </a:r>
            <a:r>
              <a:rPr sz="2400" spc="-320" dirty="0">
                <a:latin typeface="Verdana"/>
                <a:cs typeface="Verdana"/>
              </a:rPr>
              <a:t>:</a:t>
            </a:r>
            <a:r>
              <a:rPr sz="2400" spc="-140" dirty="0">
                <a:latin typeface="Verdana"/>
                <a:cs typeface="Verdana"/>
              </a:rPr>
              <a:t> </a:t>
            </a:r>
            <a:r>
              <a:rPr lang="en-US" sz="2400" spc="-210" dirty="0" smtClean="0">
                <a:latin typeface="Verdana"/>
                <a:cs typeface="Verdana"/>
              </a:rPr>
              <a:t>MA’RUP, AMG</a:t>
            </a:r>
            <a:endParaRPr sz="2400" dirty="0">
              <a:latin typeface="Verdana"/>
              <a:cs typeface="Verdana"/>
            </a:endParaRPr>
          </a:p>
          <a:p>
            <a:pPr marL="12700">
              <a:lnSpc>
                <a:spcPct val="100000"/>
              </a:lnSpc>
              <a:spcBef>
                <a:spcPts val="1000"/>
              </a:spcBef>
            </a:pPr>
            <a:r>
              <a:rPr sz="2400" spc="-170" dirty="0">
                <a:latin typeface="Verdana"/>
                <a:cs typeface="Verdana"/>
              </a:rPr>
              <a:t>U</a:t>
            </a:r>
            <a:r>
              <a:rPr sz="2400" spc="-185" dirty="0">
                <a:latin typeface="Verdana"/>
                <a:cs typeface="Verdana"/>
              </a:rPr>
              <a:t>PT</a:t>
            </a:r>
            <a:r>
              <a:rPr lang="en-US" sz="2400" spc="-185" dirty="0">
                <a:latin typeface="Verdana"/>
                <a:cs typeface="Verdana"/>
              </a:rPr>
              <a:t>D</a:t>
            </a:r>
            <a:r>
              <a:rPr sz="2400" spc="-120" dirty="0">
                <a:latin typeface="Verdana"/>
                <a:cs typeface="Verdana"/>
              </a:rPr>
              <a:t> </a:t>
            </a:r>
            <a:r>
              <a:rPr sz="2400" spc="-75" dirty="0">
                <a:latin typeface="Verdana"/>
                <a:cs typeface="Verdana"/>
              </a:rPr>
              <a:t>P</a:t>
            </a:r>
            <a:r>
              <a:rPr sz="2400" spc="-114" dirty="0">
                <a:latin typeface="Verdana"/>
                <a:cs typeface="Verdana"/>
              </a:rPr>
              <a:t>U</a:t>
            </a:r>
            <a:r>
              <a:rPr sz="2400" spc="-265" dirty="0">
                <a:latin typeface="Verdana"/>
                <a:cs typeface="Verdana"/>
              </a:rPr>
              <a:t>S</a:t>
            </a:r>
            <a:r>
              <a:rPr sz="2400" spc="-260" dirty="0">
                <a:latin typeface="Verdana"/>
                <a:cs typeface="Verdana"/>
              </a:rPr>
              <a:t>K</a:t>
            </a:r>
            <a:r>
              <a:rPr sz="2400" spc="-120" dirty="0">
                <a:latin typeface="Verdana"/>
                <a:cs typeface="Verdana"/>
              </a:rPr>
              <a:t>ES</a:t>
            </a:r>
            <a:r>
              <a:rPr sz="2400" spc="-135" dirty="0">
                <a:latin typeface="Verdana"/>
                <a:cs typeface="Verdana"/>
              </a:rPr>
              <a:t>M</a:t>
            </a:r>
            <a:r>
              <a:rPr sz="2400" spc="120" dirty="0">
                <a:latin typeface="Verdana"/>
                <a:cs typeface="Verdana"/>
              </a:rPr>
              <a:t>A</a:t>
            </a:r>
            <a:r>
              <a:rPr sz="2400" spc="-335" dirty="0">
                <a:latin typeface="Verdana"/>
                <a:cs typeface="Verdana"/>
              </a:rPr>
              <a:t>S</a:t>
            </a:r>
            <a:r>
              <a:rPr sz="2400" spc="-150" dirty="0">
                <a:latin typeface="Verdana"/>
                <a:cs typeface="Verdana"/>
              </a:rPr>
              <a:t> </a:t>
            </a:r>
            <a:r>
              <a:rPr sz="2400" spc="-35" dirty="0">
                <a:latin typeface="Verdana"/>
                <a:cs typeface="Verdana"/>
              </a:rPr>
              <a:t>J</a:t>
            </a:r>
            <a:r>
              <a:rPr sz="2400" spc="-95" dirty="0">
                <a:latin typeface="Verdana"/>
                <a:cs typeface="Verdana"/>
              </a:rPr>
              <a:t>U</a:t>
            </a:r>
            <a:r>
              <a:rPr sz="2400" spc="120" dirty="0">
                <a:latin typeface="Verdana"/>
                <a:cs typeface="Verdana"/>
              </a:rPr>
              <a:t>A</a:t>
            </a:r>
            <a:r>
              <a:rPr sz="2400" spc="-355" dirty="0">
                <a:latin typeface="Verdana"/>
                <a:cs typeface="Verdana"/>
              </a:rPr>
              <a:t>I</a:t>
            </a:r>
            <a:endParaRPr sz="2400" dirty="0">
              <a:latin typeface="Verdana"/>
              <a:cs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DAFTAR PUSTAKA</a:t>
            </a:r>
            <a:endParaRPr lang="en-US" dirty="0"/>
          </a:p>
        </p:txBody>
      </p:sp>
      <p:sp>
        <p:nvSpPr>
          <p:cNvPr id="3" name="Content Placeholder 2"/>
          <p:cNvSpPr>
            <a:spLocks noGrp="1"/>
          </p:cNvSpPr>
          <p:nvPr>
            <p:ph idx="1"/>
          </p:nvPr>
        </p:nvSpPr>
        <p:spPr>
          <a:xfrm>
            <a:off x="680747" y="1825539"/>
            <a:ext cx="8946541" cy="4195481"/>
          </a:xfrm>
        </p:spPr>
        <p:txBody>
          <a:bodyPr/>
          <a:lstStyle/>
          <a:p>
            <a:r>
              <a:rPr lang="fi-FI" dirty="0"/>
              <a:t>Dinas Kesehatan Kabupaten Balangan Laporan  Kalimantan Selatan.2022. Profil UPT.Puskesmas Juai  Kabupaten Balangan  Provinsi Kalimantan Selatan 2022. </a:t>
            </a:r>
            <a:endParaRPr lang="fi-FI" dirty="0" smtClean="0"/>
          </a:p>
          <a:p>
            <a:r>
              <a:rPr lang="id-ID" dirty="0"/>
              <a:t>Kementerian Kesehatan Republik Indonesia. 2018. Modul Pelatihan Fasilitator Sanitasi Total Berbasis Masyarakat STBM </a:t>
            </a:r>
            <a:r>
              <a:rPr lang="id-ID" i="1" dirty="0"/>
              <a:t>– Stunting</a:t>
            </a:r>
            <a:r>
              <a:rPr lang="id-ID" dirty="0"/>
              <a:t> Diakses dari </a:t>
            </a:r>
            <a:r>
              <a:rPr lang="id-ID" i="1" dirty="0">
                <a:hlinkClick r:id="rId2"/>
              </a:rPr>
              <a:t>http://stbm.kemkes.go.id/app/news/11651/</a:t>
            </a:r>
            <a:r>
              <a:rPr lang="id-ID" i="1" dirty="0"/>
              <a:t> stunting-dalam-kacamata kesehatan-lingkungan</a:t>
            </a:r>
            <a:endParaRPr lang="fi-FI" dirty="0" smtClean="0"/>
          </a:p>
          <a:p>
            <a:r>
              <a:rPr lang="id-ID" dirty="0"/>
              <a:t>Peraturan Presiden Republik Indonesia Nomor 72 Tahun 2021. Tentang Percepatan Penurunan Stunting. Kementerian Hukum dan Hak Asasi Manusia Republik Indonesia</a:t>
            </a:r>
            <a:endParaRPr lang="en-US" dirty="0"/>
          </a:p>
          <a:p>
            <a:r>
              <a:rPr lang="id-ID" dirty="0"/>
              <a:t>Pusat  </a:t>
            </a:r>
            <a:r>
              <a:rPr lang="fi-FI" dirty="0"/>
              <a:t>  </a:t>
            </a:r>
            <a:r>
              <a:rPr lang="id-ID" dirty="0"/>
              <a:t>Data  dan  Informasi Kementerian Kesehatan RI</a:t>
            </a:r>
            <a:r>
              <a:rPr lang="fi-FI" dirty="0"/>
              <a:t>. 2018. </a:t>
            </a:r>
            <a:r>
              <a:rPr lang="id-ID" dirty="0"/>
              <a:t>Situasi Balita Pendek (stunting) di Indonesia</a:t>
            </a:r>
            <a:r>
              <a:rPr lang="it-IT" dirty="0"/>
              <a:t>. </a:t>
            </a:r>
            <a:r>
              <a:rPr lang="id-ID" dirty="0"/>
              <a:t>Pusat  </a:t>
            </a:r>
            <a:r>
              <a:rPr lang="it-IT" dirty="0"/>
              <a:t>  </a:t>
            </a:r>
            <a:r>
              <a:rPr lang="id-ID" dirty="0"/>
              <a:t>Data  dan  Informasi Kementerian Kesehatan </a:t>
            </a:r>
            <a:r>
              <a:rPr lang="it-IT" dirty="0"/>
              <a:t>   </a:t>
            </a:r>
            <a:r>
              <a:rPr lang="id-ID" dirty="0"/>
              <a:t>RI</a:t>
            </a:r>
            <a:endParaRPr lang="en-US" dirty="0"/>
          </a:p>
          <a:p>
            <a:endParaRPr lang="fi-FI" dirty="0" smtClean="0"/>
          </a:p>
          <a:p>
            <a:endParaRPr lang="en-US" dirty="0"/>
          </a:p>
        </p:txBody>
      </p:sp>
    </p:spTree>
    <p:extLst>
      <p:ext uri="{BB962C8B-B14F-4D97-AF65-F5344CB8AC3E}">
        <p14:creationId xmlns:p14="http://schemas.microsoft.com/office/powerpoint/2010/main" val="3750620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4756"/>
            <a:ext cx="1592580" cy="508000"/>
          </a:xfrm>
          <a:custGeom>
            <a:avLst/>
            <a:gdLst/>
            <a:ahLst/>
            <a:cxnLst/>
            <a:rect l="l" t="t" r="r" b="b"/>
            <a:pathLst>
              <a:path w="1592580" h="508000">
                <a:moveTo>
                  <a:pt x="0" y="0"/>
                </a:moveTo>
                <a:lnTo>
                  <a:pt x="0" y="503948"/>
                </a:lnTo>
                <a:lnTo>
                  <a:pt x="1245844" y="507491"/>
                </a:lnTo>
                <a:lnTo>
                  <a:pt x="1346200" y="507491"/>
                </a:lnTo>
                <a:lnTo>
                  <a:pt x="1350899" y="502665"/>
                </a:lnTo>
                <a:lnTo>
                  <a:pt x="1352423" y="501141"/>
                </a:lnTo>
                <a:lnTo>
                  <a:pt x="1354328" y="499617"/>
                </a:lnTo>
                <a:lnTo>
                  <a:pt x="1355852" y="497966"/>
                </a:lnTo>
                <a:lnTo>
                  <a:pt x="1584960" y="268858"/>
                </a:lnTo>
                <a:lnTo>
                  <a:pt x="1590246" y="261714"/>
                </a:lnTo>
                <a:lnTo>
                  <a:pt x="1592008" y="254571"/>
                </a:lnTo>
                <a:lnTo>
                  <a:pt x="1590246" y="247427"/>
                </a:lnTo>
                <a:lnTo>
                  <a:pt x="1584960" y="240283"/>
                </a:lnTo>
                <a:lnTo>
                  <a:pt x="1355852" y="11302"/>
                </a:lnTo>
                <a:lnTo>
                  <a:pt x="1350899" y="11302"/>
                </a:lnTo>
                <a:lnTo>
                  <a:pt x="1350899" y="6476"/>
                </a:lnTo>
                <a:lnTo>
                  <a:pt x="1346200" y="6476"/>
                </a:lnTo>
                <a:lnTo>
                  <a:pt x="1341374" y="1777"/>
                </a:lnTo>
                <a:lnTo>
                  <a:pt x="1245844" y="1777"/>
                </a:lnTo>
                <a:lnTo>
                  <a:pt x="0" y="0"/>
                </a:lnTo>
                <a:close/>
              </a:path>
            </a:pathLst>
          </a:custGeom>
          <a:solidFill>
            <a:srgbClr val="353535"/>
          </a:solidFill>
        </p:spPr>
        <p:txBody>
          <a:bodyPr wrap="square" lIns="0" tIns="0" rIns="0" bIns="0" rtlCol="0"/>
          <a:lstStyle/>
          <a:p>
            <a:endParaRPr/>
          </a:p>
        </p:txBody>
      </p:sp>
      <p:sp>
        <p:nvSpPr>
          <p:cNvPr id="3" name="object 3"/>
          <p:cNvSpPr txBox="1">
            <a:spLocks noGrp="1"/>
          </p:cNvSpPr>
          <p:nvPr>
            <p:ph type="title"/>
          </p:nvPr>
        </p:nvSpPr>
        <p:spPr>
          <a:xfrm>
            <a:off x="2671952" y="646252"/>
            <a:ext cx="2297430" cy="574675"/>
          </a:xfrm>
          <a:prstGeom prst="rect">
            <a:avLst/>
          </a:prstGeom>
        </p:spPr>
        <p:txBody>
          <a:bodyPr vert="horz" wrap="square" lIns="0" tIns="12700" rIns="0" bIns="0" rtlCol="0">
            <a:spAutoFit/>
          </a:bodyPr>
          <a:lstStyle/>
          <a:p>
            <a:pPr marL="12700">
              <a:lnSpc>
                <a:spcPct val="100000"/>
              </a:lnSpc>
              <a:spcBef>
                <a:spcPts val="100"/>
              </a:spcBef>
            </a:pPr>
            <a:r>
              <a:rPr b="0" spc="-85" dirty="0">
                <a:latin typeface="Verdana"/>
                <a:cs typeface="Verdana"/>
              </a:rPr>
              <a:t>DA</a:t>
            </a:r>
            <a:r>
              <a:rPr b="0" spc="-75" dirty="0">
                <a:latin typeface="Verdana"/>
                <a:cs typeface="Verdana"/>
              </a:rPr>
              <a:t>F</a:t>
            </a:r>
            <a:r>
              <a:rPr b="0" spc="-270" dirty="0">
                <a:latin typeface="Verdana"/>
                <a:cs typeface="Verdana"/>
              </a:rPr>
              <a:t>TAR </a:t>
            </a:r>
            <a:r>
              <a:rPr b="0" spc="-695" dirty="0">
                <a:latin typeface="Verdana"/>
                <a:cs typeface="Verdana"/>
              </a:rPr>
              <a:t>ISI</a:t>
            </a:r>
          </a:p>
        </p:txBody>
      </p:sp>
      <p:sp>
        <p:nvSpPr>
          <p:cNvPr id="4" name="object 4"/>
          <p:cNvSpPr txBox="1"/>
          <p:nvPr/>
        </p:nvSpPr>
        <p:spPr>
          <a:xfrm>
            <a:off x="2668270" y="2162683"/>
            <a:ext cx="8623935" cy="3677920"/>
          </a:xfrm>
          <a:prstGeom prst="rect">
            <a:avLst/>
          </a:prstGeom>
        </p:spPr>
        <p:txBody>
          <a:bodyPr vert="horz" wrap="square" lIns="0" tIns="12700" rIns="0" bIns="0" rtlCol="0">
            <a:spAutoFit/>
          </a:bodyPr>
          <a:lstStyle/>
          <a:p>
            <a:pPr marL="12700">
              <a:lnSpc>
                <a:spcPct val="100000"/>
              </a:lnSpc>
              <a:spcBef>
                <a:spcPts val="100"/>
              </a:spcBef>
              <a:tabLst>
                <a:tab pos="354965" algn="l"/>
              </a:tabLst>
            </a:pPr>
            <a:r>
              <a:rPr sz="1800" spc="-200" dirty="0">
                <a:solidFill>
                  <a:srgbClr val="353535"/>
                </a:solidFill>
                <a:latin typeface="Microsoft Sans Serif"/>
                <a:cs typeface="Microsoft Sans Serif"/>
              </a:rPr>
              <a:t>🠶	</a:t>
            </a:r>
            <a:r>
              <a:rPr sz="1800" spc="-155" dirty="0">
                <a:solidFill>
                  <a:srgbClr val="404040"/>
                </a:solidFill>
                <a:latin typeface="Verdana"/>
                <a:cs typeface="Verdana"/>
              </a:rPr>
              <a:t>1</a:t>
            </a:r>
            <a:r>
              <a:rPr sz="1800" spc="-160" dirty="0">
                <a:solidFill>
                  <a:srgbClr val="404040"/>
                </a:solidFill>
                <a:latin typeface="Verdana"/>
                <a:cs typeface="Verdana"/>
              </a:rPr>
              <a:t>.</a:t>
            </a:r>
            <a:r>
              <a:rPr sz="1800" spc="-125" dirty="0">
                <a:solidFill>
                  <a:srgbClr val="404040"/>
                </a:solidFill>
                <a:latin typeface="Verdana"/>
                <a:cs typeface="Verdana"/>
              </a:rPr>
              <a:t> </a:t>
            </a:r>
            <a:r>
              <a:rPr sz="1800" spc="-15" dirty="0">
                <a:solidFill>
                  <a:srgbClr val="404040"/>
                </a:solidFill>
                <a:latin typeface="Verdana"/>
                <a:cs typeface="Verdana"/>
              </a:rPr>
              <a:t>L</a:t>
            </a:r>
            <a:r>
              <a:rPr sz="1800" spc="-25" dirty="0">
                <a:solidFill>
                  <a:srgbClr val="404040"/>
                </a:solidFill>
                <a:latin typeface="Verdana"/>
                <a:cs typeface="Verdana"/>
              </a:rPr>
              <a:t>a</a:t>
            </a:r>
            <a:r>
              <a:rPr sz="1800" spc="-114" dirty="0">
                <a:solidFill>
                  <a:srgbClr val="404040"/>
                </a:solidFill>
                <a:latin typeface="Verdana"/>
                <a:cs typeface="Verdana"/>
              </a:rPr>
              <a:t>t</a:t>
            </a:r>
            <a:r>
              <a:rPr sz="1800" spc="135" dirty="0">
                <a:solidFill>
                  <a:srgbClr val="404040"/>
                </a:solidFill>
                <a:latin typeface="Verdana"/>
                <a:cs typeface="Verdana"/>
              </a:rPr>
              <a:t>a</a:t>
            </a:r>
            <a:r>
              <a:rPr sz="1800" spc="-229" dirty="0">
                <a:solidFill>
                  <a:srgbClr val="404040"/>
                </a:solidFill>
                <a:latin typeface="Verdana"/>
                <a:cs typeface="Verdana"/>
              </a:rPr>
              <a:t>r</a:t>
            </a:r>
            <a:r>
              <a:rPr sz="1800" spc="-120" dirty="0">
                <a:solidFill>
                  <a:srgbClr val="404040"/>
                </a:solidFill>
                <a:latin typeface="Verdana"/>
                <a:cs typeface="Verdana"/>
              </a:rPr>
              <a:t> </a:t>
            </a:r>
            <a:r>
              <a:rPr sz="1800" spc="-60" dirty="0">
                <a:solidFill>
                  <a:srgbClr val="404040"/>
                </a:solidFill>
                <a:latin typeface="Verdana"/>
                <a:cs typeface="Verdana"/>
              </a:rPr>
              <a:t>Be</a:t>
            </a:r>
            <a:r>
              <a:rPr sz="1800" spc="-125" dirty="0">
                <a:solidFill>
                  <a:srgbClr val="404040"/>
                </a:solidFill>
                <a:latin typeface="Verdana"/>
                <a:cs typeface="Verdana"/>
              </a:rPr>
              <a:t>l</a:t>
            </a:r>
            <a:r>
              <a:rPr sz="1800" spc="-15" dirty="0">
                <a:solidFill>
                  <a:srgbClr val="404040"/>
                </a:solidFill>
                <a:latin typeface="Verdana"/>
                <a:cs typeface="Verdana"/>
              </a:rPr>
              <a:t>a</a:t>
            </a:r>
            <a:r>
              <a:rPr sz="1800" spc="-20" dirty="0">
                <a:solidFill>
                  <a:srgbClr val="404040"/>
                </a:solidFill>
                <a:latin typeface="Verdana"/>
                <a:cs typeface="Verdana"/>
              </a:rPr>
              <a:t>k</a:t>
            </a:r>
            <a:r>
              <a:rPr sz="1800" spc="45" dirty="0">
                <a:solidFill>
                  <a:srgbClr val="404040"/>
                </a:solidFill>
                <a:latin typeface="Verdana"/>
                <a:cs typeface="Verdana"/>
              </a:rPr>
              <a:t>an</a:t>
            </a:r>
            <a:r>
              <a:rPr sz="1800" spc="85" dirty="0">
                <a:solidFill>
                  <a:srgbClr val="404040"/>
                </a:solidFill>
                <a:latin typeface="Verdana"/>
                <a:cs typeface="Verdana"/>
              </a:rPr>
              <a:t>g</a:t>
            </a:r>
            <a:endParaRPr sz="1800">
              <a:latin typeface="Verdana"/>
              <a:cs typeface="Verdana"/>
            </a:endParaRPr>
          </a:p>
          <a:p>
            <a:pPr marL="355600">
              <a:lnSpc>
                <a:spcPct val="100000"/>
              </a:lnSpc>
            </a:pPr>
            <a:r>
              <a:rPr sz="1800" spc="-160" dirty="0">
                <a:solidFill>
                  <a:srgbClr val="404040"/>
                </a:solidFill>
                <a:latin typeface="Verdana"/>
                <a:cs typeface="Verdana"/>
              </a:rPr>
              <a:t>........................................................................................................................</a:t>
            </a:r>
            <a:r>
              <a:rPr sz="1800" spc="-40" dirty="0">
                <a:solidFill>
                  <a:srgbClr val="404040"/>
                </a:solidFill>
                <a:latin typeface="Verdana"/>
                <a:cs typeface="Verdana"/>
              </a:rPr>
              <a:t> </a:t>
            </a:r>
            <a:r>
              <a:rPr sz="1800" spc="-150" dirty="0">
                <a:solidFill>
                  <a:srgbClr val="404040"/>
                </a:solidFill>
                <a:latin typeface="Verdana"/>
                <a:cs typeface="Verdana"/>
              </a:rPr>
              <a:t>3</a:t>
            </a:r>
            <a:endParaRPr sz="1800">
              <a:latin typeface="Verdana"/>
              <a:cs typeface="Verdana"/>
            </a:endParaRPr>
          </a:p>
          <a:p>
            <a:pPr marL="12700">
              <a:lnSpc>
                <a:spcPct val="100000"/>
              </a:lnSpc>
              <a:spcBef>
                <a:spcPts val="994"/>
              </a:spcBef>
              <a:tabLst>
                <a:tab pos="354965" algn="l"/>
              </a:tabLst>
            </a:pPr>
            <a:r>
              <a:rPr sz="1800" spc="-60" dirty="0">
                <a:solidFill>
                  <a:srgbClr val="353535"/>
                </a:solidFill>
                <a:latin typeface="Microsoft Sans Serif"/>
                <a:cs typeface="Microsoft Sans Serif"/>
              </a:rPr>
              <a:t>🠶	</a:t>
            </a:r>
            <a:r>
              <a:rPr sz="1800" spc="-155" dirty="0">
                <a:solidFill>
                  <a:srgbClr val="404040"/>
                </a:solidFill>
                <a:latin typeface="Verdana"/>
                <a:cs typeface="Verdana"/>
              </a:rPr>
              <a:t>2.</a:t>
            </a:r>
            <a:r>
              <a:rPr sz="1800" spc="-125" dirty="0">
                <a:solidFill>
                  <a:srgbClr val="404040"/>
                </a:solidFill>
                <a:latin typeface="Verdana"/>
                <a:cs typeface="Verdana"/>
              </a:rPr>
              <a:t> </a:t>
            </a:r>
            <a:r>
              <a:rPr sz="1800" spc="65" dirty="0">
                <a:solidFill>
                  <a:srgbClr val="404040"/>
                </a:solidFill>
                <a:latin typeface="Verdana"/>
                <a:cs typeface="Verdana"/>
              </a:rPr>
              <a:t>Metode</a:t>
            </a:r>
            <a:r>
              <a:rPr sz="1800" spc="-120" dirty="0">
                <a:solidFill>
                  <a:srgbClr val="404040"/>
                </a:solidFill>
                <a:latin typeface="Verdana"/>
                <a:cs typeface="Verdana"/>
              </a:rPr>
              <a:t> </a:t>
            </a:r>
            <a:r>
              <a:rPr sz="1800" spc="65" dirty="0">
                <a:solidFill>
                  <a:srgbClr val="404040"/>
                </a:solidFill>
                <a:latin typeface="Verdana"/>
                <a:cs typeface="Verdana"/>
              </a:rPr>
              <a:t>dan</a:t>
            </a:r>
            <a:r>
              <a:rPr sz="1800" spc="-140" dirty="0">
                <a:solidFill>
                  <a:srgbClr val="404040"/>
                </a:solidFill>
                <a:latin typeface="Verdana"/>
                <a:cs typeface="Verdana"/>
              </a:rPr>
              <a:t> </a:t>
            </a:r>
            <a:r>
              <a:rPr sz="1800" spc="-95" dirty="0">
                <a:solidFill>
                  <a:srgbClr val="404040"/>
                </a:solidFill>
                <a:latin typeface="Verdana"/>
                <a:cs typeface="Verdana"/>
              </a:rPr>
              <a:t>Strategis</a:t>
            </a:r>
            <a:r>
              <a:rPr sz="1800" spc="-120" dirty="0">
                <a:solidFill>
                  <a:srgbClr val="404040"/>
                </a:solidFill>
                <a:latin typeface="Verdana"/>
                <a:cs typeface="Verdana"/>
              </a:rPr>
              <a:t> </a:t>
            </a:r>
            <a:r>
              <a:rPr sz="1800" spc="55" dirty="0">
                <a:solidFill>
                  <a:srgbClr val="404040"/>
                </a:solidFill>
                <a:latin typeface="Verdana"/>
                <a:cs typeface="Verdana"/>
              </a:rPr>
              <a:t>Pemecahan</a:t>
            </a:r>
            <a:r>
              <a:rPr sz="1800" spc="-110" dirty="0">
                <a:solidFill>
                  <a:srgbClr val="404040"/>
                </a:solidFill>
                <a:latin typeface="Verdana"/>
                <a:cs typeface="Verdana"/>
              </a:rPr>
              <a:t> </a:t>
            </a:r>
            <a:r>
              <a:rPr sz="1800" spc="20" dirty="0">
                <a:solidFill>
                  <a:srgbClr val="404040"/>
                </a:solidFill>
                <a:latin typeface="Verdana"/>
                <a:cs typeface="Verdana"/>
              </a:rPr>
              <a:t>Masalah</a:t>
            </a:r>
            <a:endParaRPr sz="1800">
              <a:latin typeface="Verdana"/>
              <a:cs typeface="Verdana"/>
            </a:endParaRPr>
          </a:p>
          <a:p>
            <a:pPr marL="355600">
              <a:lnSpc>
                <a:spcPct val="100000"/>
              </a:lnSpc>
            </a:pPr>
            <a:r>
              <a:rPr sz="1800" spc="-160" dirty="0">
                <a:solidFill>
                  <a:srgbClr val="404040"/>
                </a:solidFill>
                <a:latin typeface="Verdana"/>
                <a:cs typeface="Verdana"/>
              </a:rPr>
              <a:t>............................................................................</a:t>
            </a:r>
            <a:r>
              <a:rPr sz="1800" spc="-85" dirty="0">
                <a:solidFill>
                  <a:srgbClr val="404040"/>
                </a:solidFill>
                <a:latin typeface="Verdana"/>
                <a:cs typeface="Verdana"/>
              </a:rPr>
              <a:t> </a:t>
            </a:r>
            <a:r>
              <a:rPr sz="1800" spc="-150" dirty="0">
                <a:solidFill>
                  <a:srgbClr val="404040"/>
                </a:solidFill>
                <a:latin typeface="Verdana"/>
                <a:cs typeface="Verdana"/>
              </a:rPr>
              <a:t>4</a:t>
            </a:r>
            <a:endParaRPr sz="1800">
              <a:latin typeface="Verdana"/>
              <a:cs typeface="Verdana"/>
            </a:endParaRPr>
          </a:p>
          <a:p>
            <a:pPr marL="12700">
              <a:lnSpc>
                <a:spcPct val="100000"/>
              </a:lnSpc>
              <a:spcBef>
                <a:spcPts val="994"/>
              </a:spcBef>
              <a:tabLst>
                <a:tab pos="354965" algn="l"/>
              </a:tabLst>
            </a:pPr>
            <a:r>
              <a:rPr sz="1800" spc="-200" dirty="0">
                <a:solidFill>
                  <a:srgbClr val="353535"/>
                </a:solidFill>
                <a:latin typeface="Microsoft Sans Serif"/>
                <a:cs typeface="Microsoft Sans Serif"/>
              </a:rPr>
              <a:t>🠶	</a:t>
            </a:r>
            <a:r>
              <a:rPr sz="1800" spc="-200" dirty="0">
                <a:solidFill>
                  <a:srgbClr val="404040"/>
                </a:solidFill>
                <a:latin typeface="Verdana"/>
                <a:cs typeface="Verdana"/>
              </a:rPr>
              <a:t>3</a:t>
            </a:r>
            <a:r>
              <a:rPr sz="1800" spc="-114" dirty="0">
                <a:solidFill>
                  <a:srgbClr val="404040"/>
                </a:solidFill>
                <a:latin typeface="Verdana"/>
                <a:cs typeface="Verdana"/>
              </a:rPr>
              <a:t>.</a:t>
            </a:r>
            <a:r>
              <a:rPr sz="1800" spc="-125" dirty="0">
                <a:solidFill>
                  <a:srgbClr val="404040"/>
                </a:solidFill>
                <a:latin typeface="Verdana"/>
                <a:cs typeface="Verdana"/>
              </a:rPr>
              <a:t> </a:t>
            </a:r>
            <a:r>
              <a:rPr sz="1800" spc="145" dirty="0">
                <a:solidFill>
                  <a:srgbClr val="404040"/>
                </a:solidFill>
                <a:latin typeface="Verdana"/>
                <a:cs typeface="Verdana"/>
              </a:rPr>
              <a:t>M</a:t>
            </a:r>
            <a:r>
              <a:rPr sz="1800" spc="135" dirty="0">
                <a:solidFill>
                  <a:srgbClr val="404040"/>
                </a:solidFill>
                <a:latin typeface="Verdana"/>
                <a:cs typeface="Verdana"/>
              </a:rPr>
              <a:t>a</a:t>
            </a:r>
            <a:r>
              <a:rPr sz="1800" spc="-55" dirty="0">
                <a:solidFill>
                  <a:srgbClr val="404040"/>
                </a:solidFill>
                <a:latin typeface="Verdana"/>
                <a:cs typeface="Verdana"/>
              </a:rPr>
              <a:t>n</a:t>
            </a:r>
            <a:r>
              <a:rPr sz="1800" spc="25" dirty="0">
                <a:solidFill>
                  <a:srgbClr val="404040"/>
                </a:solidFill>
                <a:latin typeface="Verdana"/>
                <a:cs typeface="Verdana"/>
              </a:rPr>
              <a:t>f</a:t>
            </a:r>
            <a:r>
              <a:rPr sz="1800" spc="40" dirty="0">
                <a:solidFill>
                  <a:srgbClr val="404040"/>
                </a:solidFill>
                <a:latin typeface="Verdana"/>
                <a:cs typeface="Verdana"/>
              </a:rPr>
              <a:t>a</a:t>
            </a:r>
            <a:r>
              <a:rPr sz="1800" spc="135" dirty="0">
                <a:solidFill>
                  <a:srgbClr val="404040"/>
                </a:solidFill>
                <a:latin typeface="Verdana"/>
                <a:cs typeface="Verdana"/>
              </a:rPr>
              <a:t>a</a:t>
            </a:r>
            <a:r>
              <a:rPr sz="1800" spc="-100" dirty="0">
                <a:solidFill>
                  <a:srgbClr val="404040"/>
                </a:solidFill>
                <a:latin typeface="Verdana"/>
                <a:cs typeface="Verdana"/>
              </a:rPr>
              <a:t>t</a:t>
            </a:r>
            <a:r>
              <a:rPr sz="1800" spc="-135" dirty="0">
                <a:solidFill>
                  <a:srgbClr val="404040"/>
                </a:solidFill>
                <a:latin typeface="Verdana"/>
                <a:cs typeface="Verdana"/>
              </a:rPr>
              <a:t> </a:t>
            </a:r>
            <a:r>
              <a:rPr sz="1800" spc="135" dirty="0">
                <a:solidFill>
                  <a:srgbClr val="404040"/>
                </a:solidFill>
                <a:latin typeface="Verdana"/>
                <a:cs typeface="Verdana"/>
              </a:rPr>
              <a:t>a</a:t>
            </a:r>
            <a:r>
              <a:rPr sz="1800" spc="-114" dirty="0">
                <a:solidFill>
                  <a:srgbClr val="404040"/>
                </a:solidFill>
                <a:latin typeface="Verdana"/>
                <a:cs typeface="Verdana"/>
              </a:rPr>
              <a:t>t</a:t>
            </a:r>
            <a:r>
              <a:rPr sz="1800" spc="135" dirty="0">
                <a:solidFill>
                  <a:srgbClr val="404040"/>
                </a:solidFill>
                <a:latin typeface="Verdana"/>
                <a:cs typeface="Verdana"/>
              </a:rPr>
              <a:t>a</a:t>
            </a:r>
            <a:r>
              <a:rPr sz="1800" spc="-45" dirty="0">
                <a:solidFill>
                  <a:srgbClr val="404040"/>
                </a:solidFill>
                <a:latin typeface="Verdana"/>
                <a:cs typeface="Verdana"/>
              </a:rPr>
              <a:t>u</a:t>
            </a:r>
            <a:r>
              <a:rPr sz="1800" spc="-120" dirty="0">
                <a:solidFill>
                  <a:srgbClr val="404040"/>
                </a:solidFill>
                <a:latin typeface="Verdana"/>
                <a:cs typeface="Verdana"/>
              </a:rPr>
              <a:t> </a:t>
            </a:r>
            <a:r>
              <a:rPr sz="1800" spc="55" dirty="0">
                <a:solidFill>
                  <a:srgbClr val="404040"/>
                </a:solidFill>
                <a:latin typeface="Verdana"/>
                <a:cs typeface="Verdana"/>
              </a:rPr>
              <a:t>Damp</a:t>
            </a:r>
            <a:r>
              <a:rPr sz="1800" spc="35" dirty="0">
                <a:solidFill>
                  <a:srgbClr val="404040"/>
                </a:solidFill>
                <a:latin typeface="Verdana"/>
                <a:cs typeface="Verdana"/>
              </a:rPr>
              <a:t>a</a:t>
            </a:r>
            <a:r>
              <a:rPr sz="1800" spc="-165" dirty="0">
                <a:solidFill>
                  <a:srgbClr val="404040"/>
                </a:solidFill>
                <a:latin typeface="Verdana"/>
                <a:cs typeface="Verdana"/>
              </a:rPr>
              <a:t>k</a:t>
            </a:r>
            <a:r>
              <a:rPr sz="1800" spc="-145" dirty="0">
                <a:solidFill>
                  <a:srgbClr val="404040"/>
                </a:solidFill>
                <a:latin typeface="Verdana"/>
                <a:cs typeface="Verdana"/>
              </a:rPr>
              <a:t> </a:t>
            </a:r>
            <a:r>
              <a:rPr sz="1800" spc="-135" dirty="0">
                <a:solidFill>
                  <a:srgbClr val="404040"/>
                </a:solidFill>
                <a:latin typeface="Verdana"/>
                <a:cs typeface="Verdana"/>
              </a:rPr>
              <a:t>H</a:t>
            </a:r>
            <a:r>
              <a:rPr sz="1800" spc="-114" dirty="0">
                <a:solidFill>
                  <a:srgbClr val="404040"/>
                </a:solidFill>
                <a:latin typeface="Verdana"/>
                <a:cs typeface="Verdana"/>
              </a:rPr>
              <a:t>i</a:t>
            </a:r>
            <a:r>
              <a:rPr sz="1800" spc="-125" dirty="0">
                <a:solidFill>
                  <a:srgbClr val="404040"/>
                </a:solidFill>
                <a:latin typeface="Verdana"/>
                <a:cs typeface="Verdana"/>
              </a:rPr>
              <a:t>li</a:t>
            </a:r>
            <a:r>
              <a:rPr sz="1800" spc="-229" dirty="0">
                <a:solidFill>
                  <a:srgbClr val="404040"/>
                </a:solidFill>
                <a:latin typeface="Verdana"/>
                <a:cs typeface="Verdana"/>
              </a:rPr>
              <a:t>r</a:t>
            </a:r>
            <a:endParaRPr sz="1800">
              <a:latin typeface="Verdana"/>
              <a:cs typeface="Verdana"/>
            </a:endParaRPr>
          </a:p>
          <a:p>
            <a:pPr marL="355600">
              <a:lnSpc>
                <a:spcPct val="100000"/>
              </a:lnSpc>
            </a:pPr>
            <a:r>
              <a:rPr sz="1800" spc="-160" dirty="0">
                <a:solidFill>
                  <a:srgbClr val="404040"/>
                </a:solidFill>
                <a:latin typeface="Verdana"/>
                <a:cs typeface="Verdana"/>
              </a:rPr>
              <a:t>....................................................................................................</a:t>
            </a:r>
            <a:r>
              <a:rPr sz="1800" spc="-60" dirty="0">
                <a:solidFill>
                  <a:srgbClr val="404040"/>
                </a:solidFill>
                <a:latin typeface="Verdana"/>
                <a:cs typeface="Verdana"/>
              </a:rPr>
              <a:t> </a:t>
            </a:r>
            <a:r>
              <a:rPr sz="1800" spc="-150" dirty="0">
                <a:solidFill>
                  <a:srgbClr val="404040"/>
                </a:solidFill>
                <a:latin typeface="Verdana"/>
                <a:cs typeface="Verdana"/>
              </a:rPr>
              <a:t>6</a:t>
            </a:r>
            <a:endParaRPr sz="1800">
              <a:latin typeface="Verdana"/>
              <a:cs typeface="Verdana"/>
            </a:endParaRPr>
          </a:p>
          <a:p>
            <a:pPr marL="12700">
              <a:lnSpc>
                <a:spcPct val="100000"/>
              </a:lnSpc>
              <a:spcBef>
                <a:spcPts val="1010"/>
              </a:spcBef>
              <a:tabLst>
                <a:tab pos="354965" algn="l"/>
              </a:tabLst>
            </a:pPr>
            <a:r>
              <a:rPr sz="1800" spc="-200" dirty="0">
                <a:solidFill>
                  <a:srgbClr val="353535"/>
                </a:solidFill>
                <a:latin typeface="Microsoft Sans Serif"/>
                <a:cs typeface="Microsoft Sans Serif"/>
              </a:rPr>
              <a:t>🠶	</a:t>
            </a:r>
            <a:r>
              <a:rPr sz="1800" spc="-200" dirty="0">
                <a:solidFill>
                  <a:srgbClr val="404040"/>
                </a:solidFill>
                <a:latin typeface="Verdana"/>
                <a:cs typeface="Verdana"/>
              </a:rPr>
              <a:t>4</a:t>
            </a:r>
            <a:r>
              <a:rPr sz="1800" spc="-114" dirty="0">
                <a:solidFill>
                  <a:srgbClr val="404040"/>
                </a:solidFill>
                <a:latin typeface="Verdana"/>
                <a:cs typeface="Verdana"/>
              </a:rPr>
              <a:t>.</a:t>
            </a:r>
            <a:r>
              <a:rPr sz="1800" spc="-130" dirty="0">
                <a:solidFill>
                  <a:srgbClr val="404040"/>
                </a:solidFill>
                <a:latin typeface="Verdana"/>
                <a:cs typeface="Verdana"/>
              </a:rPr>
              <a:t> </a:t>
            </a:r>
            <a:r>
              <a:rPr sz="1800" spc="45" dirty="0">
                <a:solidFill>
                  <a:srgbClr val="404040"/>
                </a:solidFill>
                <a:latin typeface="Verdana"/>
                <a:cs typeface="Verdana"/>
              </a:rPr>
              <a:t>Ca</a:t>
            </a:r>
            <a:r>
              <a:rPr sz="1800" spc="20" dirty="0">
                <a:solidFill>
                  <a:srgbClr val="404040"/>
                </a:solidFill>
                <a:latin typeface="Verdana"/>
                <a:cs typeface="Verdana"/>
              </a:rPr>
              <a:t>r</a:t>
            </a:r>
            <a:r>
              <a:rPr sz="1800" spc="145" dirty="0">
                <a:solidFill>
                  <a:srgbClr val="404040"/>
                </a:solidFill>
                <a:latin typeface="Verdana"/>
                <a:cs typeface="Verdana"/>
              </a:rPr>
              <a:t>a</a:t>
            </a:r>
            <a:r>
              <a:rPr sz="1800" spc="-145" dirty="0">
                <a:solidFill>
                  <a:srgbClr val="404040"/>
                </a:solidFill>
                <a:latin typeface="Verdana"/>
                <a:cs typeface="Verdana"/>
              </a:rPr>
              <a:t> </a:t>
            </a:r>
            <a:r>
              <a:rPr sz="1800" spc="-85" dirty="0">
                <a:solidFill>
                  <a:srgbClr val="404040"/>
                </a:solidFill>
                <a:latin typeface="Verdana"/>
                <a:cs typeface="Verdana"/>
              </a:rPr>
              <a:t>Kerja</a:t>
            </a:r>
            <a:endParaRPr sz="1800">
              <a:latin typeface="Verdana"/>
              <a:cs typeface="Verdana"/>
            </a:endParaRPr>
          </a:p>
          <a:p>
            <a:pPr marL="355600">
              <a:lnSpc>
                <a:spcPct val="100000"/>
              </a:lnSpc>
            </a:pPr>
            <a:r>
              <a:rPr sz="1800" spc="-160" dirty="0">
                <a:solidFill>
                  <a:srgbClr val="404040"/>
                </a:solidFill>
                <a:latin typeface="Verdana"/>
                <a:cs typeface="Verdana"/>
              </a:rPr>
              <a:t>...............................................................................................................................</a:t>
            </a:r>
            <a:r>
              <a:rPr sz="1800" spc="40" dirty="0">
                <a:solidFill>
                  <a:srgbClr val="404040"/>
                </a:solidFill>
                <a:latin typeface="Verdana"/>
                <a:cs typeface="Verdana"/>
              </a:rPr>
              <a:t> </a:t>
            </a:r>
            <a:r>
              <a:rPr sz="1800" spc="-150" dirty="0">
                <a:solidFill>
                  <a:srgbClr val="404040"/>
                </a:solidFill>
                <a:latin typeface="Verdana"/>
                <a:cs typeface="Verdana"/>
              </a:rPr>
              <a:t>7</a:t>
            </a:r>
            <a:endParaRPr sz="1800">
              <a:latin typeface="Verdana"/>
              <a:cs typeface="Verdana"/>
            </a:endParaRPr>
          </a:p>
          <a:p>
            <a:pPr marL="12700">
              <a:lnSpc>
                <a:spcPct val="100000"/>
              </a:lnSpc>
              <a:spcBef>
                <a:spcPts val="1000"/>
              </a:spcBef>
              <a:tabLst>
                <a:tab pos="354965" algn="l"/>
              </a:tabLst>
            </a:pPr>
            <a:r>
              <a:rPr sz="1800" spc="-200" dirty="0">
                <a:solidFill>
                  <a:srgbClr val="353535"/>
                </a:solidFill>
                <a:latin typeface="Microsoft Sans Serif"/>
                <a:cs typeface="Microsoft Sans Serif"/>
              </a:rPr>
              <a:t>🠶	</a:t>
            </a:r>
            <a:r>
              <a:rPr sz="1800" spc="-200" dirty="0">
                <a:solidFill>
                  <a:srgbClr val="404040"/>
                </a:solidFill>
                <a:latin typeface="Verdana"/>
                <a:cs typeface="Verdana"/>
              </a:rPr>
              <a:t>5</a:t>
            </a:r>
            <a:r>
              <a:rPr sz="1800" spc="-114" dirty="0">
                <a:solidFill>
                  <a:srgbClr val="404040"/>
                </a:solidFill>
                <a:latin typeface="Verdana"/>
                <a:cs typeface="Verdana"/>
              </a:rPr>
              <a:t>.</a:t>
            </a:r>
            <a:r>
              <a:rPr sz="1800" spc="-125" dirty="0">
                <a:solidFill>
                  <a:srgbClr val="404040"/>
                </a:solidFill>
                <a:latin typeface="Verdana"/>
                <a:cs typeface="Verdana"/>
              </a:rPr>
              <a:t> </a:t>
            </a:r>
            <a:r>
              <a:rPr sz="1800" spc="-360" dirty="0">
                <a:solidFill>
                  <a:srgbClr val="404040"/>
                </a:solidFill>
                <a:latin typeface="Verdana"/>
                <a:cs typeface="Verdana"/>
              </a:rPr>
              <a:t>T</a:t>
            </a:r>
            <a:r>
              <a:rPr sz="1800" spc="135" dirty="0">
                <a:solidFill>
                  <a:srgbClr val="404040"/>
                </a:solidFill>
                <a:latin typeface="Verdana"/>
                <a:cs typeface="Verdana"/>
              </a:rPr>
              <a:t>a</a:t>
            </a:r>
            <a:r>
              <a:rPr sz="1800" spc="-114" dirty="0">
                <a:solidFill>
                  <a:srgbClr val="404040"/>
                </a:solidFill>
                <a:latin typeface="Verdana"/>
                <a:cs typeface="Verdana"/>
              </a:rPr>
              <a:t>t</a:t>
            </a:r>
            <a:r>
              <a:rPr sz="1800" spc="135" dirty="0">
                <a:solidFill>
                  <a:srgbClr val="404040"/>
                </a:solidFill>
                <a:latin typeface="Verdana"/>
                <a:cs typeface="Verdana"/>
              </a:rPr>
              <a:t>a</a:t>
            </a:r>
            <a:r>
              <a:rPr sz="1800" spc="-125" dirty="0">
                <a:solidFill>
                  <a:srgbClr val="404040"/>
                </a:solidFill>
                <a:latin typeface="Verdana"/>
                <a:cs typeface="Verdana"/>
              </a:rPr>
              <a:t>l</a:t>
            </a:r>
            <a:r>
              <a:rPr sz="1800" spc="135" dirty="0">
                <a:solidFill>
                  <a:srgbClr val="404040"/>
                </a:solidFill>
                <a:latin typeface="Verdana"/>
                <a:cs typeface="Verdana"/>
              </a:rPr>
              <a:t>a</a:t>
            </a:r>
            <a:r>
              <a:rPr sz="1800" spc="-215" dirty="0">
                <a:solidFill>
                  <a:srgbClr val="404040"/>
                </a:solidFill>
                <a:latin typeface="Verdana"/>
                <a:cs typeface="Verdana"/>
              </a:rPr>
              <a:t>k</a:t>
            </a:r>
            <a:r>
              <a:rPr sz="1800" spc="-200" dirty="0">
                <a:solidFill>
                  <a:srgbClr val="404040"/>
                </a:solidFill>
                <a:latin typeface="Verdana"/>
                <a:cs typeface="Verdana"/>
              </a:rPr>
              <a:t>s</a:t>
            </a:r>
            <a:r>
              <a:rPr sz="1800" spc="135" dirty="0">
                <a:solidFill>
                  <a:srgbClr val="404040"/>
                </a:solidFill>
                <a:latin typeface="Verdana"/>
                <a:cs typeface="Verdana"/>
              </a:rPr>
              <a:t>a</a:t>
            </a:r>
            <a:r>
              <a:rPr sz="1800" spc="-55" dirty="0">
                <a:solidFill>
                  <a:srgbClr val="404040"/>
                </a:solidFill>
                <a:latin typeface="Verdana"/>
                <a:cs typeface="Verdana"/>
              </a:rPr>
              <a:t>n</a:t>
            </a:r>
            <a:r>
              <a:rPr sz="1800" spc="145" dirty="0">
                <a:solidFill>
                  <a:srgbClr val="404040"/>
                </a:solidFill>
                <a:latin typeface="Verdana"/>
                <a:cs typeface="Verdana"/>
              </a:rPr>
              <a:t>a</a:t>
            </a:r>
            <a:endParaRPr sz="1800">
              <a:latin typeface="Verdana"/>
              <a:cs typeface="Verdana"/>
            </a:endParaRPr>
          </a:p>
          <a:p>
            <a:pPr marL="355600">
              <a:lnSpc>
                <a:spcPct val="100000"/>
              </a:lnSpc>
            </a:pPr>
            <a:r>
              <a:rPr sz="1800" spc="-160" dirty="0">
                <a:solidFill>
                  <a:srgbClr val="404040"/>
                </a:solidFill>
                <a:latin typeface="Verdana"/>
                <a:cs typeface="Verdana"/>
              </a:rPr>
              <a:t>.............................................................................................................................</a:t>
            </a:r>
            <a:r>
              <a:rPr sz="1800" spc="70" dirty="0">
                <a:solidFill>
                  <a:srgbClr val="404040"/>
                </a:solidFill>
                <a:latin typeface="Verdana"/>
                <a:cs typeface="Verdana"/>
              </a:rPr>
              <a:t> </a:t>
            </a:r>
            <a:r>
              <a:rPr sz="1800" spc="-150" dirty="0">
                <a:solidFill>
                  <a:srgbClr val="404040"/>
                </a:solidFill>
                <a:latin typeface="Verdana"/>
                <a:cs typeface="Verdana"/>
              </a:rPr>
              <a:t>7</a:t>
            </a:r>
            <a:endParaRPr sz="1800">
              <a:latin typeface="Verdana"/>
              <a:cs typeface="Verdana"/>
            </a:endParaRPr>
          </a:p>
          <a:p>
            <a:pPr marL="12700">
              <a:lnSpc>
                <a:spcPct val="100000"/>
              </a:lnSpc>
              <a:spcBef>
                <a:spcPts val="994"/>
              </a:spcBef>
              <a:tabLst>
                <a:tab pos="354965" algn="l"/>
              </a:tabLst>
            </a:pPr>
            <a:r>
              <a:rPr sz="1800" spc="-200" dirty="0">
                <a:solidFill>
                  <a:srgbClr val="353535"/>
                </a:solidFill>
                <a:latin typeface="Microsoft Sans Serif"/>
                <a:cs typeface="Microsoft Sans Serif"/>
              </a:rPr>
              <a:t>🠶	</a:t>
            </a:r>
            <a:r>
              <a:rPr sz="1800" spc="-200" dirty="0">
                <a:solidFill>
                  <a:srgbClr val="404040"/>
                </a:solidFill>
                <a:latin typeface="Verdana"/>
                <a:cs typeface="Verdana"/>
              </a:rPr>
              <a:t>6</a:t>
            </a:r>
            <a:r>
              <a:rPr sz="1800" spc="-114" dirty="0">
                <a:solidFill>
                  <a:srgbClr val="404040"/>
                </a:solidFill>
                <a:latin typeface="Verdana"/>
                <a:cs typeface="Verdana"/>
              </a:rPr>
              <a:t>.</a:t>
            </a:r>
            <a:r>
              <a:rPr sz="1800" spc="-125" dirty="0">
                <a:solidFill>
                  <a:srgbClr val="404040"/>
                </a:solidFill>
                <a:latin typeface="Verdana"/>
                <a:cs typeface="Verdana"/>
              </a:rPr>
              <a:t> </a:t>
            </a:r>
            <a:r>
              <a:rPr sz="1800" spc="-25" dirty="0">
                <a:solidFill>
                  <a:srgbClr val="404040"/>
                </a:solidFill>
                <a:latin typeface="Verdana"/>
                <a:cs typeface="Verdana"/>
              </a:rPr>
              <a:t>Daf</a:t>
            </a:r>
            <a:r>
              <a:rPr sz="1800" spc="-30" dirty="0">
                <a:solidFill>
                  <a:srgbClr val="404040"/>
                </a:solidFill>
                <a:latin typeface="Verdana"/>
                <a:cs typeface="Verdana"/>
              </a:rPr>
              <a:t>t</a:t>
            </a:r>
            <a:r>
              <a:rPr sz="1800" spc="135" dirty="0">
                <a:solidFill>
                  <a:srgbClr val="404040"/>
                </a:solidFill>
                <a:latin typeface="Verdana"/>
                <a:cs typeface="Verdana"/>
              </a:rPr>
              <a:t>a</a:t>
            </a:r>
            <a:r>
              <a:rPr sz="1800" spc="-229" dirty="0">
                <a:solidFill>
                  <a:srgbClr val="404040"/>
                </a:solidFill>
                <a:latin typeface="Verdana"/>
                <a:cs typeface="Verdana"/>
              </a:rPr>
              <a:t>r</a:t>
            </a:r>
            <a:r>
              <a:rPr sz="1800" spc="-130" dirty="0">
                <a:solidFill>
                  <a:srgbClr val="404040"/>
                </a:solidFill>
                <a:latin typeface="Verdana"/>
                <a:cs typeface="Verdana"/>
              </a:rPr>
              <a:t> </a:t>
            </a:r>
            <a:r>
              <a:rPr sz="1800" spc="-110" dirty="0">
                <a:solidFill>
                  <a:srgbClr val="404040"/>
                </a:solidFill>
                <a:latin typeface="Verdana"/>
                <a:cs typeface="Verdana"/>
              </a:rPr>
              <a:t>Pus</a:t>
            </a:r>
            <a:r>
              <a:rPr sz="1800" spc="-90" dirty="0">
                <a:solidFill>
                  <a:srgbClr val="404040"/>
                </a:solidFill>
                <a:latin typeface="Verdana"/>
                <a:cs typeface="Verdana"/>
              </a:rPr>
              <a:t>t</a:t>
            </a:r>
            <a:r>
              <a:rPr sz="1800" spc="135" dirty="0">
                <a:solidFill>
                  <a:srgbClr val="404040"/>
                </a:solidFill>
                <a:latin typeface="Verdana"/>
                <a:cs typeface="Verdana"/>
              </a:rPr>
              <a:t>a</a:t>
            </a:r>
            <a:r>
              <a:rPr sz="1800" spc="-10" dirty="0">
                <a:solidFill>
                  <a:srgbClr val="404040"/>
                </a:solidFill>
                <a:latin typeface="Verdana"/>
                <a:cs typeface="Verdana"/>
              </a:rPr>
              <a:t>ka</a:t>
            </a:r>
            <a:endParaRPr sz="1800">
              <a:latin typeface="Verdana"/>
              <a:cs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4756"/>
            <a:ext cx="1592580" cy="508000"/>
          </a:xfrm>
          <a:custGeom>
            <a:avLst/>
            <a:gdLst/>
            <a:ahLst/>
            <a:cxnLst/>
            <a:rect l="l" t="t" r="r" b="b"/>
            <a:pathLst>
              <a:path w="1592580" h="508000">
                <a:moveTo>
                  <a:pt x="0" y="0"/>
                </a:moveTo>
                <a:lnTo>
                  <a:pt x="0" y="503948"/>
                </a:lnTo>
                <a:lnTo>
                  <a:pt x="1245844" y="507491"/>
                </a:lnTo>
                <a:lnTo>
                  <a:pt x="1346200" y="507491"/>
                </a:lnTo>
                <a:lnTo>
                  <a:pt x="1350899" y="502665"/>
                </a:lnTo>
                <a:lnTo>
                  <a:pt x="1352423" y="501141"/>
                </a:lnTo>
                <a:lnTo>
                  <a:pt x="1354328" y="499617"/>
                </a:lnTo>
                <a:lnTo>
                  <a:pt x="1355852" y="497966"/>
                </a:lnTo>
                <a:lnTo>
                  <a:pt x="1584960" y="268858"/>
                </a:lnTo>
                <a:lnTo>
                  <a:pt x="1590246" y="261714"/>
                </a:lnTo>
                <a:lnTo>
                  <a:pt x="1592008" y="254571"/>
                </a:lnTo>
                <a:lnTo>
                  <a:pt x="1590246" y="247427"/>
                </a:lnTo>
                <a:lnTo>
                  <a:pt x="1584960" y="240283"/>
                </a:lnTo>
                <a:lnTo>
                  <a:pt x="1355852" y="11302"/>
                </a:lnTo>
                <a:lnTo>
                  <a:pt x="1350899" y="11302"/>
                </a:lnTo>
                <a:lnTo>
                  <a:pt x="1350899" y="6476"/>
                </a:lnTo>
                <a:lnTo>
                  <a:pt x="1346200" y="6476"/>
                </a:lnTo>
                <a:lnTo>
                  <a:pt x="1341374" y="1777"/>
                </a:lnTo>
                <a:lnTo>
                  <a:pt x="1245844" y="1777"/>
                </a:lnTo>
                <a:lnTo>
                  <a:pt x="0" y="0"/>
                </a:lnTo>
                <a:close/>
              </a:path>
            </a:pathLst>
          </a:custGeom>
          <a:solidFill>
            <a:srgbClr val="353535"/>
          </a:solidFill>
        </p:spPr>
        <p:txBody>
          <a:bodyPr wrap="square" lIns="0" tIns="0" rIns="0" bIns="0" rtlCol="0"/>
          <a:lstStyle/>
          <a:p>
            <a:endParaRPr/>
          </a:p>
        </p:txBody>
      </p:sp>
      <p:sp>
        <p:nvSpPr>
          <p:cNvPr id="3" name="object 3"/>
          <p:cNvSpPr txBox="1">
            <a:spLocks noGrp="1"/>
          </p:cNvSpPr>
          <p:nvPr>
            <p:ph type="title"/>
          </p:nvPr>
        </p:nvSpPr>
        <p:spPr>
          <a:xfrm>
            <a:off x="2671952" y="647776"/>
            <a:ext cx="3875404" cy="574675"/>
          </a:xfrm>
          <a:prstGeom prst="rect">
            <a:avLst/>
          </a:prstGeom>
        </p:spPr>
        <p:txBody>
          <a:bodyPr vert="horz" wrap="square" lIns="0" tIns="12700" rIns="0" bIns="0" rtlCol="0">
            <a:spAutoFit/>
          </a:bodyPr>
          <a:lstStyle/>
          <a:p>
            <a:pPr marL="12700">
              <a:lnSpc>
                <a:spcPct val="100000"/>
              </a:lnSpc>
              <a:spcBef>
                <a:spcPts val="100"/>
              </a:spcBef>
            </a:pPr>
            <a:r>
              <a:rPr spc="-260" dirty="0"/>
              <a:t>LATA</a:t>
            </a:r>
            <a:r>
              <a:rPr spc="-290" dirty="0"/>
              <a:t>R</a:t>
            </a:r>
            <a:r>
              <a:rPr spc="-50" dirty="0"/>
              <a:t> </a:t>
            </a:r>
            <a:r>
              <a:rPr spc="-110" dirty="0"/>
              <a:t>BELAKANG</a:t>
            </a:r>
          </a:p>
        </p:txBody>
      </p:sp>
      <p:sp>
        <p:nvSpPr>
          <p:cNvPr id="4" name="object 4"/>
          <p:cNvSpPr txBox="1"/>
          <p:nvPr/>
        </p:nvSpPr>
        <p:spPr>
          <a:xfrm>
            <a:off x="381000" y="1371600"/>
            <a:ext cx="10919460" cy="5456622"/>
          </a:xfrm>
          <a:prstGeom prst="rect">
            <a:avLst/>
          </a:prstGeom>
        </p:spPr>
        <p:style>
          <a:lnRef idx="2">
            <a:schemeClr val="dk1"/>
          </a:lnRef>
          <a:fillRef idx="1">
            <a:schemeClr val="lt1"/>
          </a:fillRef>
          <a:effectRef idx="0">
            <a:schemeClr val="dk1"/>
          </a:effectRef>
          <a:fontRef idx="minor">
            <a:schemeClr val="dk1"/>
          </a:fontRef>
        </p:style>
        <p:txBody>
          <a:bodyPr vert="horz" wrap="square" lIns="0" tIns="39370" rIns="0" bIns="0" rtlCol="0">
            <a:spAutoFit/>
          </a:bodyPr>
          <a:lstStyle/>
          <a:p>
            <a:r>
              <a:rPr lang="id-ID" sz="2800" b="1" i="1" dirty="0"/>
              <a:t>Stunting</a:t>
            </a:r>
            <a:r>
              <a:rPr lang="id-ID" sz="2800" b="1" dirty="0"/>
              <a:t> </a:t>
            </a:r>
            <a:r>
              <a:rPr lang="id-ID" sz="2800" b="1" dirty="0" smtClean="0"/>
              <a:t>adalah</a:t>
            </a:r>
            <a:endParaRPr lang="en-US" sz="2800" b="1" dirty="0" smtClean="0"/>
          </a:p>
          <a:p>
            <a:r>
              <a:rPr lang="id-ID" dirty="0" smtClean="0"/>
              <a:t> </a:t>
            </a:r>
            <a:r>
              <a:rPr lang="id-ID" dirty="0"/>
              <a:t>kondisi dimana balita memiliki panjang atau tinggi badan yang kurang jika dibandingkan dengan umur. Kondisi ini diukur dengan panjang atau tinggi badan yang lebih dari minus dua standar deviasi median standar pertumbuhan anak dari WHO. Balita stunting termasuk masalah gizi kronik yang disebabkan oleh banyak faktor seperti kondisi sosial ekonomi, gizi ibu saat hamil, kesakitan pada bayi, dan kurangnya asupan gizi pada bayi. Balita stunting di masa yang akan datang akan mengalami kesulitan dalam mencapai perkembangan fisik dan kognitif yang optimal. (Kemenkes RI,2018</a:t>
            </a:r>
            <a:r>
              <a:rPr lang="id-ID" dirty="0" smtClean="0"/>
              <a:t>).</a:t>
            </a:r>
            <a:r>
              <a:rPr lang="id-ID" dirty="0"/>
              <a:t> </a:t>
            </a:r>
            <a:endParaRPr lang="en-US" dirty="0" smtClean="0"/>
          </a:p>
          <a:p>
            <a:endParaRPr lang="en-US" dirty="0" smtClean="0"/>
          </a:p>
          <a:p>
            <a:r>
              <a:rPr lang="id-ID" dirty="0" smtClean="0"/>
              <a:t>Indonesia </a:t>
            </a:r>
            <a:r>
              <a:rPr lang="id-ID" dirty="0"/>
              <a:t>saat ini mempunyai masalah triple burden, yaitu stunting dan wasting, obesitas dan kekurangan zat gizi mikro seperti anemia. Terdapat 3 diantara 10 balita stunting, 1 diantara 10 balita wasting, 1 diantara 10 balita obesitas dan 1 diantara 2 ibu hamil anemia serta 3 diantara 10 remaja anemia (Riskesdes,2018). </a:t>
            </a:r>
            <a:endParaRPr lang="en-US" dirty="0" smtClean="0"/>
          </a:p>
          <a:p>
            <a:endParaRPr lang="en-US" dirty="0" smtClean="0"/>
          </a:p>
          <a:p>
            <a:r>
              <a:rPr lang="fi-FI" dirty="0"/>
              <a:t>Kabupaten Balangan merupakan salah satu kabupaten yang berada di Provinsi Kalimantan Selatan. Bulan februari 2022  gizi berbasis masyarakat ( EPPGBM )  sebesar 18,72%, dan berdasarkan data elektronik pencatatan dan pelaporan gizi berbasis masyarakat ( EPPGBM )pada bulan februari  tahun 2022 UPT.Puskemas Juai balita </a:t>
            </a:r>
            <a:r>
              <a:rPr lang="fi-FI" i="1" dirty="0"/>
              <a:t>stunting</a:t>
            </a:r>
            <a:r>
              <a:rPr lang="fi-FI" dirty="0"/>
              <a:t> sebesar 20,6 %, dan EPPGBM bulan februari tahun 2023 cakupan </a:t>
            </a:r>
            <a:r>
              <a:rPr lang="fi-FI" i="1" dirty="0"/>
              <a:t>stunting</a:t>
            </a:r>
            <a:r>
              <a:rPr lang="fi-FI" dirty="0"/>
              <a:t> sebesar 19,4% itu artinya persentase stunting masih tinggi diatas target pemerintah sebesar 14%.</a:t>
            </a:r>
            <a:endParaRPr lang="en-US" dirty="0" smtClean="0"/>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4756"/>
            <a:ext cx="1592580" cy="508000"/>
          </a:xfrm>
          <a:custGeom>
            <a:avLst/>
            <a:gdLst/>
            <a:ahLst/>
            <a:cxnLst/>
            <a:rect l="l" t="t" r="r" b="b"/>
            <a:pathLst>
              <a:path w="1592580" h="508000">
                <a:moveTo>
                  <a:pt x="0" y="0"/>
                </a:moveTo>
                <a:lnTo>
                  <a:pt x="0" y="503948"/>
                </a:lnTo>
                <a:lnTo>
                  <a:pt x="1245844" y="507491"/>
                </a:lnTo>
                <a:lnTo>
                  <a:pt x="1346200" y="507491"/>
                </a:lnTo>
                <a:lnTo>
                  <a:pt x="1350899" y="502665"/>
                </a:lnTo>
                <a:lnTo>
                  <a:pt x="1352423" y="501141"/>
                </a:lnTo>
                <a:lnTo>
                  <a:pt x="1354328" y="499617"/>
                </a:lnTo>
                <a:lnTo>
                  <a:pt x="1355852" y="497966"/>
                </a:lnTo>
                <a:lnTo>
                  <a:pt x="1584960" y="268858"/>
                </a:lnTo>
                <a:lnTo>
                  <a:pt x="1590246" y="261714"/>
                </a:lnTo>
                <a:lnTo>
                  <a:pt x="1592008" y="254571"/>
                </a:lnTo>
                <a:lnTo>
                  <a:pt x="1590246" y="247427"/>
                </a:lnTo>
                <a:lnTo>
                  <a:pt x="1584960" y="240283"/>
                </a:lnTo>
                <a:lnTo>
                  <a:pt x="1355852" y="11302"/>
                </a:lnTo>
                <a:lnTo>
                  <a:pt x="1350899" y="11302"/>
                </a:lnTo>
                <a:lnTo>
                  <a:pt x="1350899" y="6476"/>
                </a:lnTo>
                <a:lnTo>
                  <a:pt x="1346200" y="6476"/>
                </a:lnTo>
                <a:lnTo>
                  <a:pt x="1341374" y="1777"/>
                </a:lnTo>
                <a:lnTo>
                  <a:pt x="1245844" y="1777"/>
                </a:lnTo>
                <a:lnTo>
                  <a:pt x="0" y="0"/>
                </a:lnTo>
                <a:close/>
              </a:path>
            </a:pathLst>
          </a:custGeom>
          <a:solidFill>
            <a:srgbClr val="353535"/>
          </a:solidFill>
        </p:spPr>
        <p:txBody>
          <a:bodyPr wrap="square" lIns="0" tIns="0" rIns="0" bIns="0" rtlCol="0"/>
          <a:lstStyle/>
          <a:p>
            <a:endParaRPr/>
          </a:p>
        </p:txBody>
      </p:sp>
      <p:sp>
        <p:nvSpPr>
          <p:cNvPr id="3" name="object 3"/>
          <p:cNvSpPr txBox="1">
            <a:spLocks noGrp="1"/>
          </p:cNvSpPr>
          <p:nvPr>
            <p:ph type="title"/>
          </p:nvPr>
        </p:nvSpPr>
        <p:spPr>
          <a:xfrm>
            <a:off x="838200" y="649300"/>
            <a:ext cx="9828402" cy="659155"/>
          </a:xfrm>
          <a:prstGeom prst="rect">
            <a:avLst/>
          </a:prstGeom>
        </p:spPr>
        <p:style>
          <a:lnRef idx="2">
            <a:schemeClr val="dk1"/>
          </a:lnRef>
          <a:fillRef idx="1">
            <a:schemeClr val="lt1"/>
          </a:fillRef>
          <a:effectRef idx="0">
            <a:schemeClr val="dk1"/>
          </a:effectRef>
          <a:fontRef idx="minor">
            <a:schemeClr val="dk1"/>
          </a:fontRef>
        </p:style>
        <p:txBody>
          <a:bodyPr vert="horz" wrap="square" lIns="0" tIns="12700" rIns="0" bIns="0" rtlCol="0">
            <a:spAutoFit/>
          </a:bodyPr>
          <a:lstStyle/>
          <a:p>
            <a:pPr marL="12700" marR="5080">
              <a:lnSpc>
                <a:spcPct val="100000"/>
              </a:lnSpc>
              <a:spcBef>
                <a:spcPts val="100"/>
              </a:spcBef>
            </a:pPr>
            <a:r>
              <a:rPr spc="-220" dirty="0"/>
              <a:t>METODE</a:t>
            </a:r>
            <a:r>
              <a:rPr spc="-50" dirty="0"/>
              <a:t> </a:t>
            </a:r>
            <a:r>
              <a:rPr spc="-45" dirty="0"/>
              <a:t>DA</a:t>
            </a:r>
            <a:r>
              <a:rPr spc="-40" dirty="0"/>
              <a:t>N</a:t>
            </a:r>
            <a:r>
              <a:rPr spc="-50" dirty="0"/>
              <a:t> </a:t>
            </a:r>
            <a:r>
              <a:rPr spc="-375" dirty="0"/>
              <a:t>STRATEG</a:t>
            </a:r>
            <a:r>
              <a:rPr spc="-270" dirty="0"/>
              <a:t>I</a:t>
            </a:r>
            <a:r>
              <a:rPr spc="-30" dirty="0"/>
              <a:t> </a:t>
            </a:r>
            <a:r>
              <a:rPr spc="-70" dirty="0"/>
              <a:t>PEMECAHAN  </a:t>
            </a:r>
            <a:r>
              <a:rPr spc="-85" dirty="0"/>
              <a:t>MASALAH</a:t>
            </a:r>
          </a:p>
        </p:txBody>
      </p:sp>
      <p:sp>
        <p:nvSpPr>
          <p:cNvPr id="4" name="object 4"/>
          <p:cNvSpPr txBox="1"/>
          <p:nvPr/>
        </p:nvSpPr>
        <p:spPr>
          <a:xfrm>
            <a:off x="533400" y="1373912"/>
            <a:ext cx="10591800" cy="4814138"/>
          </a:xfrm>
          <a:prstGeom prst="rect">
            <a:avLst/>
          </a:prstGeom>
        </p:spPr>
        <p:style>
          <a:lnRef idx="2">
            <a:schemeClr val="dk1"/>
          </a:lnRef>
          <a:fillRef idx="1">
            <a:schemeClr val="lt1"/>
          </a:fillRef>
          <a:effectRef idx="0">
            <a:schemeClr val="dk1"/>
          </a:effectRef>
          <a:fontRef idx="minor">
            <a:schemeClr val="dk1"/>
          </a:fontRef>
        </p:style>
        <p:txBody>
          <a:bodyPr vert="horz" wrap="square" lIns="0" tIns="12700" rIns="0" bIns="0" rtlCol="0">
            <a:spAutoFit/>
          </a:bodyPr>
          <a:lstStyle/>
          <a:p>
            <a:r>
              <a:rPr lang="id-ID" b="1" dirty="0" smtClean="0"/>
              <a:t>Upaya Yang dilakukan Sebelum Inovasi</a:t>
            </a:r>
            <a:endParaRPr lang="en-US" dirty="0" smtClean="0"/>
          </a:p>
          <a:p>
            <a:r>
              <a:rPr lang="en-US" dirty="0" err="1" smtClean="0"/>
              <a:t>Kegiatan</a:t>
            </a:r>
            <a:r>
              <a:rPr lang="en-US" dirty="0" smtClean="0"/>
              <a:t> </a:t>
            </a:r>
            <a:r>
              <a:rPr lang="en-US" dirty="0" err="1" smtClean="0"/>
              <a:t>penangaanan</a:t>
            </a:r>
            <a:r>
              <a:rPr lang="en-US" dirty="0" smtClean="0"/>
              <a:t> </a:t>
            </a:r>
            <a:r>
              <a:rPr lang="en-US" dirty="0" err="1" smtClean="0"/>
              <a:t>penurunan</a:t>
            </a:r>
            <a:r>
              <a:rPr lang="en-US" dirty="0" smtClean="0"/>
              <a:t> stunting di </a:t>
            </a:r>
            <a:r>
              <a:rPr lang="en-US" dirty="0" err="1" smtClean="0"/>
              <a:t>wilayah</a:t>
            </a:r>
            <a:r>
              <a:rPr lang="en-US" dirty="0" smtClean="0"/>
              <a:t> </a:t>
            </a:r>
            <a:r>
              <a:rPr lang="en-US" dirty="0" err="1" smtClean="0"/>
              <a:t>kerja</a:t>
            </a:r>
            <a:r>
              <a:rPr lang="en-US" dirty="0" smtClean="0"/>
              <a:t> UPT </a:t>
            </a:r>
            <a:r>
              <a:rPr lang="en-US" dirty="0" err="1" smtClean="0"/>
              <a:t>Puskesmas</a:t>
            </a:r>
            <a:r>
              <a:rPr lang="en-US" dirty="0" smtClean="0"/>
              <a:t> </a:t>
            </a:r>
            <a:r>
              <a:rPr lang="en-US" dirty="0" err="1" smtClean="0"/>
              <a:t>Juai</a:t>
            </a:r>
            <a:r>
              <a:rPr lang="en-US" dirty="0" smtClean="0"/>
              <a:t> </a:t>
            </a:r>
            <a:r>
              <a:rPr lang="en-US" dirty="0" err="1" smtClean="0"/>
              <a:t>sudah</a:t>
            </a:r>
            <a:r>
              <a:rPr lang="en-US" dirty="0" smtClean="0"/>
              <a:t> </a:t>
            </a:r>
            <a:r>
              <a:rPr lang="en-US" dirty="0" err="1" smtClean="0"/>
              <a:t>baik</a:t>
            </a:r>
            <a:r>
              <a:rPr lang="en-US" dirty="0" smtClean="0"/>
              <a:t> </a:t>
            </a:r>
            <a:r>
              <a:rPr lang="en-US" dirty="0" err="1" smtClean="0"/>
              <a:t>sesuai</a:t>
            </a:r>
            <a:r>
              <a:rPr lang="en-US" dirty="0" smtClean="0"/>
              <a:t> </a:t>
            </a:r>
            <a:r>
              <a:rPr lang="en-US" dirty="0" err="1" smtClean="0"/>
              <a:t>arahan</a:t>
            </a:r>
            <a:r>
              <a:rPr lang="en-US" dirty="0" smtClean="0"/>
              <a:t> </a:t>
            </a:r>
            <a:r>
              <a:rPr lang="en-US" dirty="0" err="1" smtClean="0"/>
              <a:t>dinas</a:t>
            </a:r>
            <a:r>
              <a:rPr lang="en-US" dirty="0" smtClean="0"/>
              <a:t> </a:t>
            </a:r>
            <a:r>
              <a:rPr lang="en-US" dirty="0" err="1" smtClean="0"/>
              <a:t>kesehatan</a:t>
            </a:r>
            <a:r>
              <a:rPr lang="en-US" dirty="0" smtClean="0"/>
              <a:t> </a:t>
            </a:r>
            <a:r>
              <a:rPr lang="en-US" dirty="0" err="1" smtClean="0"/>
              <a:t>Balangan</a:t>
            </a:r>
            <a:r>
              <a:rPr lang="en-US" dirty="0" smtClean="0"/>
              <a:t>. </a:t>
            </a:r>
            <a:r>
              <a:rPr lang="en-US" dirty="0" err="1" smtClean="0"/>
              <a:t>Setiap</a:t>
            </a:r>
            <a:r>
              <a:rPr lang="en-US" dirty="0" smtClean="0"/>
              <a:t> </a:t>
            </a:r>
            <a:r>
              <a:rPr lang="en-US" dirty="0" err="1" smtClean="0"/>
              <a:t>bulanya</a:t>
            </a:r>
            <a:r>
              <a:rPr lang="en-US" dirty="0" smtClean="0"/>
              <a:t> </a:t>
            </a:r>
            <a:r>
              <a:rPr lang="en-US" dirty="0" err="1" smtClean="0"/>
              <a:t>dilakukan</a:t>
            </a:r>
            <a:r>
              <a:rPr lang="en-US" dirty="0" smtClean="0"/>
              <a:t> </a:t>
            </a:r>
            <a:r>
              <a:rPr lang="en-US" dirty="0" err="1" smtClean="0"/>
              <a:t>kegiatan</a:t>
            </a:r>
            <a:r>
              <a:rPr lang="en-US" dirty="0" smtClean="0"/>
              <a:t> </a:t>
            </a:r>
            <a:r>
              <a:rPr lang="en-US" dirty="0" err="1" smtClean="0"/>
              <a:t>Posyandu</a:t>
            </a:r>
            <a:r>
              <a:rPr lang="en-US" dirty="0" smtClean="0"/>
              <a:t> </a:t>
            </a:r>
            <a:r>
              <a:rPr lang="en-US" dirty="0" err="1" smtClean="0"/>
              <a:t>balita</a:t>
            </a:r>
            <a:r>
              <a:rPr lang="en-US" dirty="0" smtClean="0"/>
              <a:t> di </a:t>
            </a:r>
            <a:r>
              <a:rPr lang="en-US" dirty="0" err="1" smtClean="0"/>
              <a:t>desa</a:t>
            </a:r>
            <a:r>
              <a:rPr lang="en-US" dirty="0" smtClean="0"/>
              <a:t> </a:t>
            </a:r>
            <a:r>
              <a:rPr lang="en-US" dirty="0" err="1" smtClean="0"/>
              <a:t>wilayah</a:t>
            </a:r>
            <a:r>
              <a:rPr lang="en-US" dirty="0" smtClean="0"/>
              <a:t> </a:t>
            </a:r>
            <a:r>
              <a:rPr lang="en-US" dirty="0" err="1" smtClean="0"/>
              <a:t>kerja</a:t>
            </a:r>
            <a:r>
              <a:rPr lang="en-US" dirty="0" smtClean="0"/>
              <a:t> UPT </a:t>
            </a:r>
            <a:r>
              <a:rPr lang="en-US" dirty="0" err="1" smtClean="0"/>
              <a:t>Puskesmas</a:t>
            </a:r>
            <a:r>
              <a:rPr lang="en-US" dirty="0" smtClean="0"/>
              <a:t> </a:t>
            </a:r>
            <a:r>
              <a:rPr lang="en-US" dirty="0" err="1" smtClean="0"/>
              <a:t>Juai,dari</a:t>
            </a:r>
            <a:r>
              <a:rPr lang="en-US" dirty="0" smtClean="0"/>
              <a:t> </a:t>
            </a:r>
            <a:r>
              <a:rPr lang="en-US" dirty="0" err="1" smtClean="0"/>
              <a:t>kegiatan</a:t>
            </a:r>
            <a:r>
              <a:rPr lang="en-US" dirty="0" smtClean="0"/>
              <a:t> </a:t>
            </a:r>
            <a:r>
              <a:rPr lang="en-US" dirty="0" err="1" smtClean="0"/>
              <a:t>Posyandu</a:t>
            </a:r>
            <a:r>
              <a:rPr lang="en-US" dirty="0" smtClean="0"/>
              <a:t> </a:t>
            </a:r>
            <a:r>
              <a:rPr lang="en-US" dirty="0" err="1" smtClean="0"/>
              <a:t>balita</a:t>
            </a:r>
            <a:r>
              <a:rPr lang="en-US" dirty="0" smtClean="0"/>
              <a:t>   </a:t>
            </a:r>
            <a:r>
              <a:rPr lang="en-US" dirty="0" err="1" smtClean="0"/>
              <a:t>diperoleh</a:t>
            </a:r>
            <a:r>
              <a:rPr lang="en-US" dirty="0" smtClean="0"/>
              <a:t> data </a:t>
            </a:r>
            <a:r>
              <a:rPr lang="en-US" dirty="0" err="1" smtClean="0"/>
              <a:t>berat</a:t>
            </a:r>
            <a:r>
              <a:rPr lang="en-US" dirty="0" smtClean="0"/>
              <a:t> </a:t>
            </a:r>
            <a:r>
              <a:rPr lang="en-US" dirty="0" err="1" smtClean="0"/>
              <a:t>badan</a:t>
            </a:r>
            <a:r>
              <a:rPr lang="en-US" dirty="0" smtClean="0"/>
              <a:t>, </a:t>
            </a:r>
            <a:r>
              <a:rPr lang="en-US" dirty="0" err="1" smtClean="0"/>
              <a:t>panjang</a:t>
            </a:r>
            <a:r>
              <a:rPr lang="en-US" dirty="0" smtClean="0"/>
              <a:t> </a:t>
            </a:r>
            <a:r>
              <a:rPr lang="en-US" dirty="0" err="1" smtClean="0"/>
              <a:t>badan</a:t>
            </a:r>
            <a:r>
              <a:rPr lang="en-US" dirty="0" smtClean="0"/>
              <a:t>  </a:t>
            </a:r>
            <a:r>
              <a:rPr lang="en-US" dirty="0" err="1" smtClean="0"/>
              <a:t>atau</a:t>
            </a:r>
            <a:r>
              <a:rPr lang="en-US" dirty="0" smtClean="0"/>
              <a:t> </a:t>
            </a:r>
            <a:r>
              <a:rPr lang="en-US" dirty="0" err="1" smtClean="0"/>
              <a:t>tinggi</a:t>
            </a:r>
            <a:r>
              <a:rPr lang="en-US" dirty="0" smtClean="0"/>
              <a:t> </a:t>
            </a:r>
            <a:r>
              <a:rPr lang="en-US" dirty="0" err="1" smtClean="0"/>
              <a:t>badan</a:t>
            </a:r>
            <a:r>
              <a:rPr lang="en-US" dirty="0" smtClean="0"/>
              <a:t> </a:t>
            </a:r>
            <a:r>
              <a:rPr lang="en-US" dirty="0" err="1" smtClean="0"/>
              <a:t>anak</a:t>
            </a:r>
            <a:r>
              <a:rPr lang="en-US" dirty="0" smtClean="0"/>
              <a:t> 0 – 5 </a:t>
            </a:r>
            <a:r>
              <a:rPr lang="en-US" dirty="0" err="1" smtClean="0"/>
              <a:t>tahun</a:t>
            </a:r>
            <a:r>
              <a:rPr lang="en-US" dirty="0" smtClean="0"/>
              <a:t>, </a:t>
            </a:r>
            <a:r>
              <a:rPr lang="en-US" dirty="0" err="1" smtClean="0"/>
              <a:t>tapi</a:t>
            </a:r>
            <a:r>
              <a:rPr lang="en-US" dirty="0" smtClean="0"/>
              <a:t> </a:t>
            </a:r>
            <a:r>
              <a:rPr lang="en-US" dirty="0" err="1" smtClean="0"/>
              <a:t>dalam</a:t>
            </a:r>
            <a:r>
              <a:rPr lang="en-US" dirty="0" smtClean="0"/>
              <a:t> </a:t>
            </a:r>
            <a:r>
              <a:rPr lang="en-US" dirty="0" err="1" smtClean="0"/>
              <a:t>kenyataannya</a:t>
            </a:r>
            <a:r>
              <a:rPr lang="en-US" dirty="0" smtClean="0"/>
              <a:t>  </a:t>
            </a:r>
            <a:r>
              <a:rPr lang="en-US" dirty="0" err="1" smtClean="0"/>
              <a:t>hasil</a:t>
            </a:r>
            <a:r>
              <a:rPr lang="en-US" dirty="0" smtClean="0"/>
              <a:t> </a:t>
            </a:r>
            <a:r>
              <a:rPr lang="en-US" dirty="0" err="1" smtClean="0"/>
              <a:t>pengukuran</a:t>
            </a:r>
            <a:r>
              <a:rPr lang="en-US" dirty="0" smtClean="0"/>
              <a:t> </a:t>
            </a:r>
            <a:r>
              <a:rPr lang="en-US" dirty="0" err="1" smtClean="0"/>
              <a:t>tinggi</a:t>
            </a:r>
            <a:r>
              <a:rPr lang="en-US" dirty="0" smtClean="0"/>
              <a:t> </a:t>
            </a:r>
            <a:r>
              <a:rPr lang="en-US" dirty="0" err="1" smtClean="0"/>
              <a:t>badan</a:t>
            </a:r>
            <a:r>
              <a:rPr lang="en-US" dirty="0" smtClean="0"/>
              <a:t> / </a:t>
            </a:r>
            <a:r>
              <a:rPr lang="en-US" dirty="0" err="1" smtClean="0"/>
              <a:t>panjang</a:t>
            </a:r>
            <a:r>
              <a:rPr lang="en-US" dirty="0" smtClean="0"/>
              <a:t> </a:t>
            </a:r>
            <a:r>
              <a:rPr lang="en-US" dirty="0" err="1" smtClean="0"/>
              <a:t>badan</a:t>
            </a:r>
            <a:r>
              <a:rPr lang="en-US" dirty="0" smtClean="0"/>
              <a:t> </a:t>
            </a:r>
            <a:r>
              <a:rPr lang="en-US" dirty="0" err="1" smtClean="0"/>
              <a:t>balita</a:t>
            </a:r>
            <a:r>
              <a:rPr lang="en-US" dirty="0" smtClean="0"/>
              <a:t> </a:t>
            </a:r>
            <a:r>
              <a:rPr lang="en-US" dirty="0" err="1" smtClean="0"/>
              <a:t>masih</a:t>
            </a:r>
            <a:r>
              <a:rPr lang="en-US" dirty="0" smtClean="0"/>
              <a:t> </a:t>
            </a:r>
            <a:r>
              <a:rPr lang="en-US" dirty="0" err="1" smtClean="0"/>
              <a:t>ditemukan</a:t>
            </a:r>
            <a:r>
              <a:rPr lang="en-US" dirty="0" smtClean="0"/>
              <a:t> data yang </a:t>
            </a:r>
            <a:r>
              <a:rPr lang="en-US" dirty="0" err="1" smtClean="0"/>
              <a:t>kurang</a:t>
            </a:r>
            <a:r>
              <a:rPr lang="en-US" dirty="0" smtClean="0"/>
              <a:t> </a:t>
            </a:r>
            <a:r>
              <a:rPr lang="en-US" dirty="0" err="1" smtClean="0"/>
              <a:t>akurat</a:t>
            </a:r>
            <a:r>
              <a:rPr lang="en-US" dirty="0" smtClean="0"/>
              <a:t> , </a:t>
            </a:r>
            <a:r>
              <a:rPr lang="en-US" dirty="0" err="1" smtClean="0"/>
              <a:t>ketidak</a:t>
            </a:r>
            <a:r>
              <a:rPr lang="en-US" dirty="0" smtClean="0"/>
              <a:t> </a:t>
            </a:r>
            <a:r>
              <a:rPr lang="en-US" dirty="0" err="1" smtClean="0"/>
              <a:t>akuratan</a:t>
            </a:r>
            <a:r>
              <a:rPr lang="en-US" dirty="0" smtClean="0"/>
              <a:t> </a:t>
            </a:r>
            <a:r>
              <a:rPr lang="en-US" dirty="0" err="1" smtClean="0"/>
              <a:t>hasil</a:t>
            </a:r>
            <a:r>
              <a:rPr lang="en-US" dirty="0" smtClean="0"/>
              <a:t> data </a:t>
            </a:r>
            <a:r>
              <a:rPr lang="en-US" dirty="0" err="1" smtClean="0"/>
              <a:t>pengukuran</a:t>
            </a:r>
            <a:r>
              <a:rPr lang="en-US" dirty="0" smtClean="0"/>
              <a:t> </a:t>
            </a:r>
            <a:r>
              <a:rPr lang="en-US" dirty="0" err="1" smtClean="0"/>
              <a:t>tinggi</a:t>
            </a:r>
            <a:r>
              <a:rPr lang="en-US" dirty="0" smtClean="0"/>
              <a:t> </a:t>
            </a:r>
            <a:r>
              <a:rPr lang="en-US" dirty="0" err="1" smtClean="0"/>
              <a:t>badan</a:t>
            </a:r>
            <a:r>
              <a:rPr lang="en-US" dirty="0" smtClean="0"/>
              <a:t>/</a:t>
            </a:r>
            <a:r>
              <a:rPr lang="en-US" dirty="0" err="1" smtClean="0"/>
              <a:t>panjang</a:t>
            </a:r>
            <a:r>
              <a:rPr lang="en-US" dirty="0" smtClean="0"/>
              <a:t> </a:t>
            </a:r>
            <a:r>
              <a:rPr lang="en-US" dirty="0" err="1" smtClean="0"/>
              <a:t>badan</a:t>
            </a:r>
            <a:r>
              <a:rPr lang="en-US" dirty="0" smtClean="0"/>
              <a:t> </a:t>
            </a:r>
            <a:r>
              <a:rPr lang="en-US" dirty="0" err="1" smtClean="0"/>
              <a:t>ini</a:t>
            </a:r>
            <a:r>
              <a:rPr lang="en-US" dirty="0" smtClean="0"/>
              <a:t> </a:t>
            </a:r>
            <a:r>
              <a:rPr lang="en-US" dirty="0" err="1" smtClean="0"/>
              <a:t>sangat</a:t>
            </a:r>
            <a:r>
              <a:rPr lang="en-US" dirty="0" smtClean="0"/>
              <a:t> </a:t>
            </a:r>
            <a:r>
              <a:rPr lang="en-US" dirty="0" err="1" smtClean="0"/>
              <a:t>berdampak</a:t>
            </a:r>
            <a:r>
              <a:rPr lang="en-US" dirty="0" smtClean="0"/>
              <a:t> </a:t>
            </a:r>
            <a:r>
              <a:rPr lang="en-US" dirty="0" err="1" smtClean="0"/>
              <a:t>pada</a:t>
            </a:r>
            <a:r>
              <a:rPr lang="en-US" dirty="0" smtClean="0"/>
              <a:t> </a:t>
            </a:r>
            <a:r>
              <a:rPr lang="en-US" dirty="0" err="1" smtClean="0"/>
              <a:t>persentase</a:t>
            </a:r>
            <a:r>
              <a:rPr lang="en-US" dirty="0" smtClean="0"/>
              <a:t> stunting </a:t>
            </a:r>
            <a:r>
              <a:rPr lang="en-US" dirty="0" err="1" smtClean="0"/>
              <a:t>diwilayah</a:t>
            </a:r>
            <a:r>
              <a:rPr lang="en-US" dirty="0" smtClean="0"/>
              <a:t> </a:t>
            </a:r>
            <a:r>
              <a:rPr lang="en-US" dirty="0" err="1" smtClean="0"/>
              <a:t>kerja</a:t>
            </a:r>
            <a:r>
              <a:rPr lang="en-US" dirty="0" smtClean="0"/>
              <a:t> UPT. </a:t>
            </a:r>
            <a:r>
              <a:rPr lang="en-US" dirty="0" err="1" smtClean="0"/>
              <a:t>Puskesmas</a:t>
            </a:r>
            <a:r>
              <a:rPr lang="en-US" dirty="0" smtClean="0"/>
              <a:t> </a:t>
            </a:r>
            <a:r>
              <a:rPr lang="en-US" dirty="0" err="1" smtClean="0"/>
              <a:t>Juai</a:t>
            </a:r>
            <a:r>
              <a:rPr lang="en-US" dirty="0" smtClean="0"/>
              <a:t>. </a:t>
            </a:r>
            <a:r>
              <a:rPr lang="en-US" dirty="0" err="1" smtClean="0"/>
              <a:t>Selain</a:t>
            </a:r>
            <a:r>
              <a:rPr lang="en-US" dirty="0" smtClean="0"/>
              <a:t> </a:t>
            </a:r>
            <a:r>
              <a:rPr lang="en-US" dirty="0" err="1" smtClean="0"/>
              <a:t>itu</a:t>
            </a:r>
            <a:r>
              <a:rPr lang="en-US" dirty="0" smtClean="0"/>
              <a:t> </a:t>
            </a:r>
            <a:r>
              <a:rPr lang="en-US" dirty="0" err="1" smtClean="0"/>
              <a:t>penangan</a:t>
            </a:r>
            <a:r>
              <a:rPr lang="en-US" dirty="0" smtClean="0"/>
              <a:t> </a:t>
            </a:r>
            <a:r>
              <a:rPr lang="en-US" dirty="0" err="1" smtClean="0"/>
              <a:t>kasus</a:t>
            </a:r>
            <a:r>
              <a:rPr lang="en-US" dirty="0" smtClean="0"/>
              <a:t> stunting </a:t>
            </a:r>
            <a:r>
              <a:rPr lang="en-US" dirty="0" err="1" smtClean="0"/>
              <a:t>dari</a:t>
            </a:r>
            <a:r>
              <a:rPr lang="en-US" dirty="0" smtClean="0"/>
              <a:t> </a:t>
            </a:r>
            <a:r>
              <a:rPr lang="en-US" dirty="0" err="1" smtClean="0"/>
              <a:t>segi</a:t>
            </a:r>
            <a:r>
              <a:rPr lang="en-US" dirty="0" smtClean="0"/>
              <a:t> </a:t>
            </a:r>
            <a:r>
              <a:rPr lang="en-US" dirty="0" err="1" smtClean="0"/>
              <a:t>gizi</a:t>
            </a:r>
            <a:r>
              <a:rPr lang="en-US" dirty="0" smtClean="0"/>
              <a:t> </a:t>
            </a:r>
            <a:r>
              <a:rPr lang="en-US" dirty="0" err="1" smtClean="0"/>
              <a:t>sensitif</a:t>
            </a:r>
            <a:r>
              <a:rPr lang="en-US" dirty="0" smtClean="0"/>
              <a:t> </a:t>
            </a:r>
            <a:r>
              <a:rPr lang="en-US" dirty="0" err="1" smtClean="0"/>
              <a:t>dan</a:t>
            </a:r>
            <a:r>
              <a:rPr lang="en-US" dirty="0" smtClean="0"/>
              <a:t> </a:t>
            </a:r>
            <a:r>
              <a:rPr lang="en-US" dirty="0" err="1" smtClean="0"/>
              <a:t>gizi</a:t>
            </a:r>
            <a:r>
              <a:rPr lang="en-US" dirty="0" smtClean="0"/>
              <a:t> </a:t>
            </a:r>
            <a:r>
              <a:rPr lang="en-US" dirty="0" err="1" smtClean="0"/>
              <a:t>spesifik</a:t>
            </a:r>
            <a:r>
              <a:rPr lang="en-US" dirty="0" smtClean="0"/>
              <a:t>  </a:t>
            </a:r>
            <a:r>
              <a:rPr lang="en-US" dirty="0" err="1" smtClean="0"/>
              <a:t>masih</a:t>
            </a:r>
            <a:r>
              <a:rPr lang="en-US" dirty="0" smtClean="0"/>
              <a:t> </a:t>
            </a:r>
            <a:r>
              <a:rPr lang="en-US" dirty="0" err="1" smtClean="0"/>
              <a:t>belum</a:t>
            </a:r>
            <a:r>
              <a:rPr lang="en-US" dirty="0" smtClean="0"/>
              <a:t> </a:t>
            </a:r>
            <a:r>
              <a:rPr lang="en-US" dirty="0" err="1" smtClean="0"/>
              <a:t>maksimal</a:t>
            </a:r>
            <a:endParaRPr lang="en-US" dirty="0" smtClean="0"/>
          </a:p>
          <a:p>
            <a:r>
              <a:rPr lang="id-ID" b="1" dirty="0" smtClean="0"/>
              <a:t>Upaya </a:t>
            </a:r>
            <a:r>
              <a:rPr lang="id-ID" b="1" dirty="0"/>
              <a:t>Yang Dilakukan Setelah Inovasi</a:t>
            </a:r>
            <a:endParaRPr lang="en-US" b="1" dirty="0"/>
          </a:p>
          <a:p>
            <a:r>
              <a:rPr lang="en-US" dirty="0" err="1"/>
              <a:t>Inovasi</a:t>
            </a:r>
            <a:r>
              <a:rPr lang="en-US" dirty="0"/>
              <a:t> SELAMAT PAGI  </a:t>
            </a:r>
            <a:r>
              <a:rPr lang="en-US" dirty="0" err="1"/>
              <a:t>dibentuk</a:t>
            </a:r>
            <a:r>
              <a:rPr lang="en-US" dirty="0"/>
              <a:t> </a:t>
            </a:r>
            <a:r>
              <a:rPr lang="en-US" dirty="0" err="1"/>
              <a:t>sebagai</a:t>
            </a:r>
            <a:r>
              <a:rPr lang="en-US" dirty="0"/>
              <a:t> </a:t>
            </a:r>
            <a:r>
              <a:rPr lang="en-US" dirty="0" err="1"/>
              <a:t>kegiatan</a:t>
            </a:r>
            <a:r>
              <a:rPr lang="en-US" dirty="0"/>
              <a:t> </a:t>
            </a:r>
            <a:r>
              <a:rPr lang="en-US" dirty="0" err="1"/>
              <a:t>penangan</a:t>
            </a:r>
            <a:r>
              <a:rPr lang="en-US" dirty="0"/>
              <a:t> </a:t>
            </a:r>
            <a:r>
              <a:rPr lang="en-US" dirty="0" err="1"/>
              <a:t>penurunan</a:t>
            </a:r>
            <a:r>
              <a:rPr lang="en-US" dirty="0"/>
              <a:t> stunting </a:t>
            </a:r>
            <a:r>
              <a:rPr lang="en-US" dirty="0" err="1"/>
              <a:t>diwilayah</a:t>
            </a:r>
            <a:r>
              <a:rPr lang="en-US" dirty="0"/>
              <a:t> </a:t>
            </a:r>
            <a:r>
              <a:rPr lang="en-US" dirty="0" err="1"/>
              <a:t>kerja</a:t>
            </a:r>
            <a:r>
              <a:rPr lang="en-US" dirty="0"/>
              <a:t> </a:t>
            </a:r>
            <a:r>
              <a:rPr lang="en-US" dirty="0" err="1"/>
              <a:t>kerja</a:t>
            </a:r>
            <a:r>
              <a:rPr lang="en-US" dirty="0"/>
              <a:t> UPT. </a:t>
            </a:r>
            <a:r>
              <a:rPr lang="en-US" dirty="0" err="1"/>
              <a:t>Puskesms</a:t>
            </a:r>
            <a:r>
              <a:rPr lang="en-US" dirty="0"/>
              <a:t> </a:t>
            </a:r>
            <a:r>
              <a:rPr lang="en-US" dirty="0" err="1"/>
              <a:t>Juai</a:t>
            </a:r>
            <a:r>
              <a:rPr lang="en-US" dirty="0"/>
              <a:t>, </a:t>
            </a:r>
            <a:r>
              <a:rPr lang="en-US" dirty="0" err="1"/>
              <a:t>dimana</a:t>
            </a:r>
            <a:r>
              <a:rPr lang="en-US" dirty="0"/>
              <a:t> </a:t>
            </a:r>
            <a:r>
              <a:rPr lang="en-US" dirty="0" err="1"/>
              <a:t>melibatkan</a:t>
            </a:r>
            <a:r>
              <a:rPr lang="en-US" dirty="0"/>
              <a:t> </a:t>
            </a:r>
            <a:r>
              <a:rPr lang="en-US" dirty="0" err="1"/>
              <a:t>lintas</a:t>
            </a:r>
            <a:r>
              <a:rPr lang="en-US" dirty="0"/>
              <a:t> program </a:t>
            </a:r>
            <a:r>
              <a:rPr lang="en-US" dirty="0" err="1"/>
              <a:t>dan</a:t>
            </a:r>
            <a:r>
              <a:rPr lang="en-US" dirty="0"/>
              <a:t> </a:t>
            </a:r>
            <a:r>
              <a:rPr lang="en-US" dirty="0" err="1"/>
              <a:t>lintas</a:t>
            </a:r>
            <a:r>
              <a:rPr lang="en-US" dirty="0"/>
              <a:t> </a:t>
            </a:r>
            <a:r>
              <a:rPr lang="en-US" dirty="0" err="1"/>
              <a:t>sektor</a:t>
            </a:r>
            <a:r>
              <a:rPr lang="en-US" dirty="0"/>
              <a:t>, </a:t>
            </a:r>
            <a:r>
              <a:rPr lang="en-US" dirty="0" err="1"/>
              <a:t>kegiatan</a:t>
            </a:r>
            <a:r>
              <a:rPr lang="en-US" dirty="0"/>
              <a:t> </a:t>
            </a:r>
            <a:r>
              <a:rPr lang="en-US" dirty="0" err="1"/>
              <a:t>ini</a:t>
            </a:r>
            <a:r>
              <a:rPr lang="en-US" dirty="0"/>
              <a:t> </a:t>
            </a:r>
            <a:r>
              <a:rPr lang="en-US" dirty="0" err="1"/>
              <a:t>dilakukan</a:t>
            </a:r>
            <a:r>
              <a:rPr lang="en-US" dirty="0"/>
              <a:t> </a:t>
            </a:r>
            <a:r>
              <a:rPr lang="en-US" dirty="0" err="1"/>
              <a:t>dengan</a:t>
            </a:r>
            <a:r>
              <a:rPr lang="en-US" dirty="0"/>
              <a:t> </a:t>
            </a:r>
            <a:r>
              <a:rPr lang="en-US" dirty="0" err="1"/>
              <a:t>cara</a:t>
            </a:r>
            <a:r>
              <a:rPr lang="en-US" dirty="0"/>
              <a:t> </a:t>
            </a:r>
            <a:r>
              <a:rPr lang="en-US" dirty="0" err="1"/>
              <a:t>kunjungan</a:t>
            </a:r>
            <a:r>
              <a:rPr lang="en-US" dirty="0"/>
              <a:t> </a:t>
            </a:r>
            <a:r>
              <a:rPr lang="en-US" dirty="0" err="1"/>
              <a:t>rumah</a:t>
            </a:r>
            <a:r>
              <a:rPr lang="en-US" dirty="0"/>
              <a:t>  </a:t>
            </a:r>
            <a:r>
              <a:rPr lang="en-US" dirty="0" err="1"/>
              <a:t>balita</a:t>
            </a:r>
            <a:r>
              <a:rPr lang="en-US" dirty="0"/>
              <a:t> </a:t>
            </a:r>
            <a:r>
              <a:rPr lang="en-US" dirty="0" err="1"/>
              <a:t>dengan</a:t>
            </a:r>
            <a:r>
              <a:rPr lang="en-US" dirty="0"/>
              <a:t> status </a:t>
            </a:r>
            <a:r>
              <a:rPr lang="en-US" dirty="0" err="1"/>
              <a:t>gizi</a:t>
            </a:r>
            <a:r>
              <a:rPr lang="en-US" dirty="0"/>
              <a:t> stunting, </a:t>
            </a:r>
            <a:r>
              <a:rPr lang="en-US" dirty="0" err="1"/>
              <a:t>pihak</a:t>
            </a:r>
            <a:r>
              <a:rPr lang="en-US" dirty="0"/>
              <a:t> yang </a:t>
            </a:r>
            <a:r>
              <a:rPr lang="en-US" dirty="0" err="1"/>
              <a:t>terkait</a:t>
            </a:r>
            <a:r>
              <a:rPr lang="en-US" dirty="0"/>
              <a:t> </a:t>
            </a:r>
            <a:r>
              <a:rPr lang="en-US" dirty="0" err="1"/>
              <a:t>diantaranya</a:t>
            </a:r>
            <a:r>
              <a:rPr lang="en-US" dirty="0"/>
              <a:t>  Lintas Program ( </a:t>
            </a:r>
            <a:r>
              <a:rPr lang="en-US" dirty="0" err="1"/>
              <a:t>Gizi</a:t>
            </a:r>
            <a:r>
              <a:rPr lang="en-US" dirty="0"/>
              <a:t>, KIA, </a:t>
            </a:r>
            <a:r>
              <a:rPr lang="en-US" dirty="0" err="1"/>
              <a:t>Imunisasi</a:t>
            </a:r>
            <a:r>
              <a:rPr lang="en-US" dirty="0"/>
              <a:t>, </a:t>
            </a:r>
            <a:r>
              <a:rPr lang="en-US" dirty="0" err="1"/>
              <a:t>TB,Kesehatan</a:t>
            </a:r>
            <a:r>
              <a:rPr lang="en-US" dirty="0"/>
              <a:t> </a:t>
            </a:r>
            <a:r>
              <a:rPr lang="en-US" dirty="0" err="1"/>
              <a:t>Lingkungan</a:t>
            </a:r>
            <a:r>
              <a:rPr lang="en-US" dirty="0"/>
              <a:t> </a:t>
            </a:r>
            <a:r>
              <a:rPr lang="en-US" dirty="0" err="1"/>
              <a:t>dan</a:t>
            </a:r>
            <a:r>
              <a:rPr lang="en-US" dirty="0"/>
              <a:t> </a:t>
            </a:r>
            <a:r>
              <a:rPr lang="en-US" dirty="0" err="1"/>
              <a:t>Promosi</a:t>
            </a:r>
            <a:r>
              <a:rPr lang="en-US" dirty="0"/>
              <a:t> </a:t>
            </a:r>
            <a:r>
              <a:rPr lang="en-US" dirty="0" err="1"/>
              <a:t>Kesehatan</a:t>
            </a:r>
            <a:r>
              <a:rPr lang="en-US" dirty="0"/>
              <a:t> )  </a:t>
            </a:r>
            <a:r>
              <a:rPr lang="en-US" dirty="0" err="1"/>
              <a:t>sedangkan</a:t>
            </a:r>
            <a:r>
              <a:rPr lang="en-US" dirty="0"/>
              <a:t>  Lintas </a:t>
            </a:r>
            <a:r>
              <a:rPr lang="en-US" dirty="0" err="1"/>
              <a:t>Sektor</a:t>
            </a:r>
            <a:r>
              <a:rPr lang="en-US" dirty="0"/>
              <a:t> ( </a:t>
            </a:r>
            <a:r>
              <a:rPr lang="en-US" dirty="0" err="1"/>
              <a:t>Polsek</a:t>
            </a:r>
            <a:r>
              <a:rPr lang="en-US" dirty="0"/>
              <a:t> </a:t>
            </a:r>
            <a:r>
              <a:rPr lang="en-US" dirty="0" err="1"/>
              <a:t>Juai</a:t>
            </a:r>
            <a:r>
              <a:rPr lang="en-US" dirty="0"/>
              <a:t>, TNI, </a:t>
            </a:r>
            <a:r>
              <a:rPr lang="en-US" dirty="0" err="1"/>
              <a:t>Kecamatan</a:t>
            </a:r>
            <a:r>
              <a:rPr lang="en-US" dirty="0"/>
              <a:t> </a:t>
            </a:r>
            <a:r>
              <a:rPr lang="en-US" dirty="0" err="1"/>
              <a:t>Juai</a:t>
            </a:r>
            <a:r>
              <a:rPr lang="en-US" dirty="0"/>
              <a:t> , </a:t>
            </a:r>
            <a:r>
              <a:rPr lang="en-US" dirty="0" err="1"/>
              <a:t>Kepala</a:t>
            </a:r>
            <a:r>
              <a:rPr lang="en-US" dirty="0"/>
              <a:t> </a:t>
            </a:r>
            <a:r>
              <a:rPr lang="en-US" dirty="0" err="1"/>
              <a:t>Desa</a:t>
            </a:r>
            <a:r>
              <a:rPr lang="en-US" dirty="0"/>
              <a:t>, Kader </a:t>
            </a:r>
            <a:r>
              <a:rPr lang="en-US" dirty="0" err="1"/>
              <a:t>Posyandu</a:t>
            </a:r>
            <a:r>
              <a:rPr lang="en-US" dirty="0"/>
              <a:t> </a:t>
            </a:r>
            <a:r>
              <a:rPr lang="en-US" dirty="0" err="1"/>
              <a:t>Balita</a:t>
            </a:r>
            <a:r>
              <a:rPr lang="en-US" dirty="0"/>
              <a:t> /  Kader Pembangunan </a:t>
            </a:r>
            <a:r>
              <a:rPr lang="en-US" dirty="0" err="1"/>
              <a:t>Manusia</a:t>
            </a:r>
            <a:r>
              <a:rPr lang="en-US" dirty="0"/>
              <a:t> </a:t>
            </a:r>
            <a:r>
              <a:rPr lang="en-US" dirty="0" err="1"/>
              <a:t>dan</a:t>
            </a:r>
            <a:r>
              <a:rPr lang="en-US" dirty="0"/>
              <a:t> BKB )  </a:t>
            </a:r>
            <a:r>
              <a:rPr lang="en-US" dirty="0" err="1"/>
              <a:t>selain</a:t>
            </a:r>
            <a:r>
              <a:rPr lang="en-US" dirty="0"/>
              <a:t> </a:t>
            </a:r>
            <a:r>
              <a:rPr lang="en-US" dirty="0" err="1"/>
              <a:t>untuk</a:t>
            </a:r>
            <a:r>
              <a:rPr lang="en-US" dirty="0"/>
              <a:t> </a:t>
            </a:r>
            <a:r>
              <a:rPr lang="en-US" dirty="0" err="1"/>
              <a:t>memperoleh</a:t>
            </a:r>
            <a:r>
              <a:rPr lang="en-US" dirty="0"/>
              <a:t> data stunting </a:t>
            </a:r>
            <a:r>
              <a:rPr lang="en-US" dirty="0" err="1"/>
              <a:t>pada</a:t>
            </a:r>
            <a:r>
              <a:rPr lang="en-US" dirty="0"/>
              <a:t> </a:t>
            </a:r>
            <a:r>
              <a:rPr lang="en-US" dirty="0" err="1"/>
              <a:t>anak</a:t>
            </a:r>
            <a:r>
              <a:rPr lang="en-US" dirty="0"/>
              <a:t> 0 - 5 </a:t>
            </a:r>
            <a:r>
              <a:rPr lang="en-US" dirty="0" err="1"/>
              <a:t>tahun</a:t>
            </a:r>
            <a:r>
              <a:rPr lang="en-US" dirty="0"/>
              <a:t> yang </a:t>
            </a:r>
            <a:r>
              <a:rPr lang="en-US" dirty="0" err="1"/>
              <a:t>lebih</a:t>
            </a:r>
            <a:r>
              <a:rPr lang="en-US" dirty="0"/>
              <a:t> </a:t>
            </a:r>
            <a:r>
              <a:rPr lang="en-US" dirty="0" err="1"/>
              <a:t>akurat</a:t>
            </a:r>
            <a:r>
              <a:rPr lang="en-US" dirty="0"/>
              <a:t> </a:t>
            </a:r>
            <a:r>
              <a:rPr lang="en-US" dirty="0" err="1"/>
              <a:t>dengan</a:t>
            </a:r>
            <a:r>
              <a:rPr lang="en-US" dirty="0"/>
              <a:t> </a:t>
            </a:r>
            <a:r>
              <a:rPr lang="en-US" dirty="0" err="1"/>
              <a:t>melakukan</a:t>
            </a:r>
            <a:r>
              <a:rPr lang="en-US" dirty="0"/>
              <a:t> </a:t>
            </a:r>
            <a:r>
              <a:rPr lang="en-US" dirty="0" err="1"/>
              <a:t>pengukuran</a:t>
            </a:r>
            <a:r>
              <a:rPr lang="en-US" dirty="0"/>
              <a:t> </a:t>
            </a:r>
            <a:r>
              <a:rPr lang="en-US" dirty="0" err="1"/>
              <a:t>ulang</a:t>
            </a:r>
            <a:r>
              <a:rPr lang="en-US" dirty="0"/>
              <a:t> </a:t>
            </a:r>
            <a:r>
              <a:rPr lang="en-US" dirty="0" err="1"/>
              <a:t>Panjang</a:t>
            </a:r>
            <a:r>
              <a:rPr lang="en-US" dirty="0"/>
              <a:t> </a:t>
            </a:r>
            <a:r>
              <a:rPr lang="en-US" dirty="0" err="1"/>
              <a:t>Badan</a:t>
            </a:r>
            <a:r>
              <a:rPr lang="en-US" dirty="0"/>
              <a:t> (PB) </a:t>
            </a:r>
            <a:r>
              <a:rPr lang="en-US" dirty="0" err="1"/>
              <a:t>atau</a:t>
            </a:r>
            <a:r>
              <a:rPr lang="en-US" dirty="0"/>
              <a:t> Tinggi </a:t>
            </a:r>
            <a:r>
              <a:rPr lang="en-US" dirty="0" err="1"/>
              <a:t>Badan</a:t>
            </a:r>
            <a:r>
              <a:rPr lang="en-US" dirty="0"/>
              <a:t> (TB) </a:t>
            </a:r>
            <a:r>
              <a:rPr lang="en-US" dirty="0" err="1"/>
              <a:t>serta</a:t>
            </a:r>
            <a:r>
              <a:rPr lang="en-US" dirty="0"/>
              <a:t> </a:t>
            </a:r>
            <a:r>
              <a:rPr lang="en-US" dirty="0" err="1"/>
              <a:t>menggali</a:t>
            </a:r>
            <a:r>
              <a:rPr lang="en-US" dirty="0"/>
              <a:t> </a:t>
            </a:r>
            <a:r>
              <a:rPr lang="en-US" dirty="0" err="1"/>
              <a:t>permasalahan</a:t>
            </a:r>
            <a:r>
              <a:rPr lang="en-US" dirty="0"/>
              <a:t> </a:t>
            </a:r>
            <a:r>
              <a:rPr lang="en-US" dirty="0" err="1"/>
              <a:t>kesehatan</a:t>
            </a:r>
            <a:r>
              <a:rPr lang="en-US" dirty="0"/>
              <a:t> </a:t>
            </a:r>
            <a:r>
              <a:rPr lang="en-US" dirty="0" err="1"/>
              <a:t>atau</a:t>
            </a:r>
            <a:r>
              <a:rPr lang="en-US" dirty="0"/>
              <a:t> </a:t>
            </a:r>
            <a:r>
              <a:rPr lang="en-US" dirty="0" err="1"/>
              <a:t>faktor</a:t>
            </a:r>
            <a:r>
              <a:rPr lang="en-US" dirty="0"/>
              <a:t> </a:t>
            </a:r>
            <a:r>
              <a:rPr lang="en-US" dirty="0" err="1"/>
              <a:t>risiko</a:t>
            </a:r>
            <a:r>
              <a:rPr lang="en-US" dirty="0"/>
              <a:t> </a:t>
            </a:r>
            <a:r>
              <a:rPr lang="en-US" dirty="0" err="1"/>
              <a:t>penyabab</a:t>
            </a:r>
            <a:r>
              <a:rPr lang="en-US" dirty="0"/>
              <a:t> stunting</a:t>
            </a:r>
            <a:endParaRPr lang="en-US" b="1" dirty="0"/>
          </a:p>
          <a:p>
            <a:endParaRPr sz="2400" dirty="0">
              <a:latin typeface="Verdana"/>
              <a:cs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4756"/>
            <a:ext cx="1592580" cy="508000"/>
          </a:xfrm>
          <a:custGeom>
            <a:avLst/>
            <a:gdLst/>
            <a:ahLst/>
            <a:cxnLst/>
            <a:rect l="l" t="t" r="r" b="b"/>
            <a:pathLst>
              <a:path w="1592580" h="508000">
                <a:moveTo>
                  <a:pt x="0" y="0"/>
                </a:moveTo>
                <a:lnTo>
                  <a:pt x="0" y="503948"/>
                </a:lnTo>
                <a:lnTo>
                  <a:pt x="1245844" y="507491"/>
                </a:lnTo>
                <a:lnTo>
                  <a:pt x="1346200" y="507491"/>
                </a:lnTo>
                <a:lnTo>
                  <a:pt x="1350899" y="502665"/>
                </a:lnTo>
                <a:lnTo>
                  <a:pt x="1352423" y="501141"/>
                </a:lnTo>
                <a:lnTo>
                  <a:pt x="1354328" y="499617"/>
                </a:lnTo>
                <a:lnTo>
                  <a:pt x="1355852" y="497966"/>
                </a:lnTo>
                <a:lnTo>
                  <a:pt x="1584960" y="268858"/>
                </a:lnTo>
                <a:lnTo>
                  <a:pt x="1590246" y="261714"/>
                </a:lnTo>
                <a:lnTo>
                  <a:pt x="1592008" y="254571"/>
                </a:lnTo>
                <a:lnTo>
                  <a:pt x="1590246" y="247427"/>
                </a:lnTo>
                <a:lnTo>
                  <a:pt x="1584960" y="240283"/>
                </a:lnTo>
                <a:lnTo>
                  <a:pt x="1355852" y="11302"/>
                </a:lnTo>
                <a:lnTo>
                  <a:pt x="1350899" y="11302"/>
                </a:lnTo>
                <a:lnTo>
                  <a:pt x="1350899" y="6476"/>
                </a:lnTo>
                <a:lnTo>
                  <a:pt x="1346200" y="6476"/>
                </a:lnTo>
                <a:lnTo>
                  <a:pt x="1341374" y="1777"/>
                </a:lnTo>
                <a:lnTo>
                  <a:pt x="1245844" y="1777"/>
                </a:lnTo>
                <a:lnTo>
                  <a:pt x="0" y="0"/>
                </a:lnTo>
                <a:close/>
              </a:path>
            </a:pathLst>
          </a:custGeom>
          <a:solidFill>
            <a:srgbClr val="353535"/>
          </a:solidFill>
        </p:spPr>
        <p:txBody>
          <a:bodyPr wrap="square" lIns="0" tIns="0" rIns="0" bIns="0" rtlCol="0"/>
          <a:lstStyle/>
          <a:p>
            <a:endParaRPr/>
          </a:p>
        </p:txBody>
      </p:sp>
      <p:sp>
        <p:nvSpPr>
          <p:cNvPr id="3" name="object 3"/>
          <p:cNvSpPr txBox="1">
            <a:spLocks noGrp="1"/>
          </p:cNvSpPr>
          <p:nvPr>
            <p:ph type="title"/>
          </p:nvPr>
        </p:nvSpPr>
        <p:spPr>
          <a:xfrm>
            <a:off x="2671952" y="647776"/>
            <a:ext cx="3667760" cy="574675"/>
          </a:xfrm>
          <a:prstGeom prst="rect">
            <a:avLst/>
          </a:prstGeom>
        </p:spPr>
        <p:txBody>
          <a:bodyPr vert="horz" wrap="square" lIns="0" tIns="12700" rIns="0" bIns="0" rtlCol="0">
            <a:spAutoFit/>
          </a:bodyPr>
          <a:lstStyle/>
          <a:p>
            <a:pPr marL="12700">
              <a:lnSpc>
                <a:spcPct val="100000"/>
              </a:lnSpc>
              <a:spcBef>
                <a:spcPts val="100"/>
              </a:spcBef>
            </a:pPr>
            <a:r>
              <a:rPr spc="-35" dirty="0"/>
              <a:t>Tahapan</a:t>
            </a:r>
            <a:r>
              <a:rPr spc="-90" dirty="0"/>
              <a:t> </a:t>
            </a:r>
            <a:r>
              <a:rPr spc="-165" dirty="0"/>
              <a:t>Inovasi</a:t>
            </a:r>
          </a:p>
        </p:txBody>
      </p:sp>
      <p:sp>
        <p:nvSpPr>
          <p:cNvPr id="4" name="object 4"/>
          <p:cNvSpPr txBox="1">
            <a:spLocks noGrp="1"/>
          </p:cNvSpPr>
          <p:nvPr>
            <p:ph idx="1"/>
          </p:nvPr>
        </p:nvSpPr>
        <p:spPr>
          <a:xfrm>
            <a:off x="920750" y="1295400"/>
            <a:ext cx="10350500" cy="4485843"/>
          </a:xfrm>
          <a:prstGeom prst="rect">
            <a:avLst/>
          </a:prstGeom>
        </p:spPr>
        <p:style>
          <a:lnRef idx="2">
            <a:schemeClr val="dk1"/>
          </a:lnRef>
          <a:fillRef idx="1">
            <a:schemeClr val="lt1"/>
          </a:fillRef>
          <a:effectRef idx="0">
            <a:schemeClr val="dk1"/>
          </a:effectRef>
          <a:fontRef idx="minor">
            <a:schemeClr val="dk1"/>
          </a:fontRef>
        </p:style>
        <p:txBody>
          <a:bodyPr vert="horz" wrap="square" lIns="0" tIns="137160" rIns="0" bIns="0" rtlCol="0">
            <a:spAutoFit/>
          </a:bodyPr>
          <a:lstStyle/>
          <a:p>
            <a:pPr lvl="0"/>
            <a:r>
              <a:rPr lang="en-US" dirty="0" err="1"/>
              <a:t>Persiapan</a:t>
            </a:r>
            <a:endParaRPr lang="en-US" b="1" dirty="0"/>
          </a:p>
          <a:p>
            <a:r>
              <a:rPr lang="en-US" dirty="0" err="1"/>
              <a:t>Tahapan</a:t>
            </a:r>
            <a:r>
              <a:rPr lang="en-US" dirty="0"/>
              <a:t> </a:t>
            </a:r>
            <a:r>
              <a:rPr lang="en-US" dirty="0" err="1"/>
              <a:t>pertama</a:t>
            </a:r>
            <a:r>
              <a:rPr lang="en-US" dirty="0"/>
              <a:t> </a:t>
            </a:r>
            <a:r>
              <a:rPr lang="en-US" dirty="0" err="1"/>
              <a:t>adalah</a:t>
            </a:r>
            <a:r>
              <a:rPr lang="en-US" dirty="0"/>
              <a:t> </a:t>
            </a:r>
            <a:r>
              <a:rPr lang="en-US" dirty="0" err="1"/>
              <a:t>rapat</a:t>
            </a:r>
            <a:r>
              <a:rPr lang="en-US" dirty="0"/>
              <a:t> </a:t>
            </a:r>
            <a:r>
              <a:rPr lang="en-US" dirty="0" err="1"/>
              <a:t>bulanan</a:t>
            </a:r>
            <a:r>
              <a:rPr lang="en-US" dirty="0"/>
              <a:t> UPT. </a:t>
            </a:r>
            <a:r>
              <a:rPr lang="en-US" dirty="0" err="1"/>
              <a:t>Puskesmas</a:t>
            </a:r>
            <a:r>
              <a:rPr lang="en-US" dirty="0"/>
              <a:t> </a:t>
            </a:r>
            <a:r>
              <a:rPr lang="en-US" dirty="0" err="1"/>
              <a:t>Juai</a:t>
            </a:r>
            <a:r>
              <a:rPr lang="en-US" dirty="0"/>
              <a:t>   </a:t>
            </a:r>
            <a:r>
              <a:rPr lang="en-US" dirty="0" err="1"/>
              <a:t>pada</a:t>
            </a:r>
            <a:r>
              <a:rPr lang="en-US" dirty="0"/>
              <a:t> </a:t>
            </a:r>
            <a:r>
              <a:rPr lang="en-US" dirty="0" err="1"/>
              <a:t>bulan</a:t>
            </a:r>
            <a:r>
              <a:rPr lang="en-US" dirty="0"/>
              <a:t> 05 </a:t>
            </a:r>
            <a:r>
              <a:rPr lang="en-US" dirty="0" err="1"/>
              <a:t>Oktober</a:t>
            </a:r>
            <a:r>
              <a:rPr lang="en-US" dirty="0"/>
              <a:t> 2022 </a:t>
            </a:r>
            <a:r>
              <a:rPr lang="en-US" dirty="0" err="1"/>
              <a:t>dimana</a:t>
            </a:r>
            <a:r>
              <a:rPr lang="en-US" dirty="0"/>
              <a:t> data stunting </a:t>
            </a:r>
            <a:r>
              <a:rPr lang="en-US" dirty="0" err="1"/>
              <a:t>pada</a:t>
            </a:r>
            <a:r>
              <a:rPr lang="en-US" dirty="0"/>
              <a:t> </a:t>
            </a:r>
            <a:r>
              <a:rPr lang="en-US" dirty="0" err="1"/>
              <a:t>anak</a:t>
            </a:r>
            <a:r>
              <a:rPr lang="en-US" dirty="0"/>
              <a:t> 0 - 5 </a:t>
            </a:r>
            <a:r>
              <a:rPr lang="en-US" dirty="0" err="1"/>
              <a:t>tahun</a:t>
            </a:r>
            <a:r>
              <a:rPr lang="en-US" dirty="0"/>
              <a:t> </a:t>
            </a:r>
            <a:r>
              <a:rPr lang="en-US" dirty="0" err="1"/>
              <a:t>Masih</a:t>
            </a:r>
            <a:r>
              <a:rPr lang="en-US" dirty="0"/>
              <a:t> </a:t>
            </a:r>
            <a:r>
              <a:rPr lang="en-US" dirty="0" err="1"/>
              <a:t>tinggi</a:t>
            </a:r>
            <a:r>
              <a:rPr lang="en-US" dirty="0"/>
              <a:t>, yang </a:t>
            </a:r>
            <a:r>
              <a:rPr lang="en-US" dirty="0" err="1"/>
              <a:t>kemudian</a:t>
            </a:r>
            <a:r>
              <a:rPr lang="en-US" dirty="0"/>
              <a:t> </a:t>
            </a:r>
            <a:r>
              <a:rPr lang="en-US" dirty="0" err="1"/>
              <a:t>dari</a:t>
            </a:r>
            <a:r>
              <a:rPr lang="en-US" dirty="0"/>
              <a:t> </a:t>
            </a:r>
            <a:r>
              <a:rPr lang="en-US" dirty="0" err="1"/>
              <a:t>hasil</a:t>
            </a:r>
            <a:r>
              <a:rPr lang="en-US" dirty="0"/>
              <a:t> </a:t>
            </a:r>
            <a:r>
              <a:rPr lang="en-US" dirty="0" err="1"/>
              <a:t>evaluasi</a:t>
            </a:r>
            <a:r>
              <a:rPr lang="en-US" dirty="0"/>
              <a:t> </a:t>
            </a:r>
            <a:r>
              <a:rPr lang="en-US" dirty="0" err="1"/>
              <a:t>muncul</a:t>
            </a:r>
            <a:r>
              <a:rPr lang="en-US" dirty="0"/>
              <a:t> </a:t>
            </a:r>
            <a:r>
              <a:rPr lang="en-US" dirty="0" err="1"/>
              <a:t>keputusan</a:t>
            </a:r>
            <a:r>
              <a:rPr lang="en-US" dirty="0"/>
              <a:t> </a:t>
            </a:r>
            <a:r>
              <a:rPr lang="en-US" dirty="0" err="1"/>
              <a:t>bahwa</a:t>
            </a:r>
            <a:r>
              <a:rPr lang="en-US" dirty="0"/>
              <a:t> </a:t>
            </a:r>
            <a:r>
              <a:rPr lang="en-US" dirty="0" err="1"/>
              <a:t>diperlukan</a:t>
            </a:r>
            <a:r>
              <a:rPr lang="en-US" dirty="0"/>
              <a:t> </a:t>
            </a:r>
            <a:r>
              <a:rPr lang="en-US" dirty="0" err="1"/>
              <a:t>pembentukan</a:t>
            </a:r>
            <a:r>
              <a:rPr lang="en-US" dirty="0"/>
              <a:t> Tim </a:t>
            </a:r>
            <a:r>
              <a:rPr lang="en-US" dirty="0" err="1"/>
              <a:t>Inovasi</a:t>
            </a:r>
            <a:r>
              <a:rPr lang="en-US" dirty="0"/>
              <a:t>  SELAMAT PAGI  agar </a:t>
            </a:r>
            <a:r>
              <a:rPr lang="en-US" dirty="0" err="1"/>
              <a:t>dapat</a:t>
            </a:r>
            <a:r>
              <a:rPr lang="en-US" dirty="0"/>
              <a:t> </a:t>
            </a:r>
            <a:r>
              <a:rPr lang="en-US" dirty="0" err="1"/>
              <a:t>meningkatkan</a:t>
            </a:r>
            <a:r>
              <a:rPr lang="en-US" dirty="0"/>
              <a:t> </a:t>
            </a:r>
            <a:r>
              <a:rPr lang="en-US" dirty="0" err="1"/>
              <a:t>kerjasama</a:t>
            </a:r>
            <a:r>
              <a:rPr lang="en-US" dirty="0"/>
              <a:t> </a:t>
            </a:r>
            <a:r>
              <a:rPr lang="en-US" dirty="0" err="1"/>
              <a:t>dalam</a:t>
            </a:r>
            <a:r>
              <a:rPr lang="en-US" dirty="0"/>
              <a:t> </a:t>
            </a:r>
            <a:r>
              <a:rPr lang="en-US" dirty="0" err="1"/>
              <a:t>rangka</a:t>
            </a:r>
            <a:r>
              <a:rPr lang="en-US" dirty="0"/>
              <a:t> </a:t>
            </a:r>
            <a:r>
              <a:rPr lang="en-US" dirty="0" err="1"/>
              <a:t>penurunan</a:t>
            </a:r>
            <a:r>
              <a:rPr lang="en-US" dirty="0"/>
              <a:t> </a:t>
            </a:r>
            <a:r>
              <a:rPr lang="en-US" dirty="0" err="1"/>
              <a:t>percepatan</a:t>
            </a:r>
            <a:r>
              <a:rPr lang="en-US" dirty="0"/>
              <a:t> stunting  </a:t>
            </a:r>
            <a:r>
              <a:rPr lang="en-US" dirty="0" err="1"/>
              <a:t>sesuai</a:t>
            </a:r>
            <a:r>
              <a:rPr lang="en-US" dirty="0"/>
              <a:t> </a:t>
            </a:r>
            <a:r>
              <a:rPr lang="en-US" dirty="0" err="1"/>
              <a:t>arahan</a:t>
            </a:r>
            <a:r>
              <a:rPr lang="en-US" dirty="0"/>
              <a:t> </a:t>
            </a:r>
            <a:r>
              <a:rPr lang="en-US" dirty="0" err="1"/>
              <a:t>Bupati</a:t>
            </a:r>
            <a:r>
              <a:rPr lang="en-US" dirty="0"/>
              <a:t> </a:t>
            </a:r>
            <a:r>
              <a:rPr lang="en-US" dirty="0" err="1"/>
              <a:t>Balangan</a:t>
            </a:r>
            <a:r>
              <a:rPr lang="en-US" dirty="0"/>
              <a:t>. </a:t>
            </a:r>
            <a:endParaRPr lang="en-US" dirty="0" smtClean="0"/>
          </a:p>
          <a:p>
            <a:pPr lvl="0"/>
            <a:r>
              <a:rPr lang="en-US" dirty="0" err="1"/>
              <a:t>Penetapan</a:t>
            </a:r>
            <a:r>
              <a:rPr lang="en-US" dirty="0"/>
              <a:t> </a:t>
            </a:r>
            <a:endParaRPr lang="en-US" b="1" dirty="0"/>
          </a:p>
          <a:p>
            <a:r>
              <a:rPr lang="en-US" dirty="0" err="1"/>
              <a:t>Pada</a:t>
            </a:r>
            <a:r>
              <a:rPr lang="en-US" dirty="0"/>
              <a:t> 02 </a:t>
            </a:r>
            <a:r>
              <a:rPr lang="en-US" dirty="0" err="1"/>
              <a:t>Desember</a:t>
            </a:r>
            <a:r>
              <a:rPr lang="en-US" dirty="0"/>
              <a:t> 2023 </a:t>
            </a:r>
            <a:r>
              <a:rPr lang="en-US" dirty="0" err="1"/>
              <a:t>ditetapkan</a:t>
            </a:r>
            <a:r>
              <a:rPr lang="en-US" dirty="0"/>
              <a:t> Tim </a:t>
            </a:r>
            <a:r>
              <a:rPr lang="en-US" dirty="0" err="1"/>
              <a:t>Inovasi</a:t>
            </a:r>
            <a:r>
              <a:rPr lang="en-US" dirty="0"/>
              <a:t> SELAMAT PAGI yang </a:t>
            </a:r>
            <a:r>
              <a:rPr lang="en-US" dirty="0" err="1"/>
              <a:t>termuat</a:t>
            </a:r>
            <a:r>
              <a:rPr lang="en-US" dirty="0"/>
              <a:t> </a:t>
            </a:r>
            <a:r>
              <a:rPr lang="en-US" dirty="0" err="1"/>
              <a:t>dalam</a:t>
            </a:r>
            <a:r>
              <a:rPr lang="en-US" dirty="0"/>
              <a:t> Surat </a:t>
            </a:r>
            <a:r>
              <a:rPr lang="en-US" dirty="0" err="1"/>
              <a:t>Keputusan</a:t>
            </a:r>
            <a:r>
              <a:rPr lang="en-US" dirty="0"/>
              <a:t> </a:t>
            </a:r>
            <a:r>
              <a:rPr lang="en-US" dirty="0" err="1"/>
              <a:t>Kepala</a:t>
            </a:r>
            <a:r>
              <a:rPr lang="en-US" dirty="0"/>
              <a:t> </a:t>
            </a:r>
            <a:r>
              <a:rPr lang="en-US" dirty="0" err="1"/>
              <a:t>Puskesmas</a:t>
            </a:r>
            <a:r>
              <a:rPr lang="en-US" dirty="0"/>
              <a:t> UPT. </a:t>
            </a:r>
            <a:r>
              <a:rPr lang="en-US" dirty="0" err="1"/>
              <a:t>Puskesmas</a:t>
            </a:r>
            <a:r>
              <a:rPr lang="en-US" dirty="0"/>
              <a:t> </a:t>
            </a:r>
            <a:r>
              <a:rPr lang="en-US" dirty="0" err="1"/>
              <a:t>Juai</a:t>
            </a:r>
            <a:r>
              <a:rPr lang="en-US" dirty="0"/>
              <a:t> </a:t>
            </a:r>
            <a:r>
              <a:rPr lang="en-US" dirty="0" err="1"/>
              <a:t>tentang</a:t>
            </a:r>
            <a:r>
              <a:rPr lang="en-US" dirty="0"/>
              <a:t> </a:t>
            </a:r>
            <a:r>
              <a:rPr lang="en-US" dirty="0" err="1"/>
              <a:t>Penunjukan</a:t>
            </a:r>
            <a:r>
              <a:rPr lang="en-US" dirty="0"/>
              <a:t> Tim </a:t>
            </a:r>
            <a:r>
              <a:rPr lang="en-US" dirty="0" err="1"/>
              <a:t>Inovasi</a:t>
            </a:r>
            <a:r>
              <a:rPr lang="en-US" dirty="0"/>
              <a:t> SELAMAT PAGI. </a:t>
            </a:r>
            <a:endParaRPr lang="en-US" b="1" dirty="0"/>
          </a:p>
          <a:p>
            <a:endParaRPr lang="en-US" b="1" dirty="0"/>
          </a:p>
          <a:p>
            <a:pPr marL="1760220">
              <a:lnSpc>
                <a:spcPct val="100000"/>
              </a:lnSpc>
              <a:spcBef>
                <a:spcPts val="1080"/>
              </a:spcBef>
              <a:tabLst>
                <a:tab pos="2102485" algn="l"/>
              </a:tabLst>
            </a:pPr>
            <a:endParaRPr b="0" spc="-35" dirty="0">
              <a:latin typeface="Verdana"/>
              <a:cs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415A28A-FB79-552D-006C-7AF4C74B657C}"/>
              </a:ext>
            </a:extLst>
          </p:cNvPr>
          <p:cNvSpPr txBox="1"/>
          <p:nvPr/>
        </p:nvSpPr>
        <p:spPr>
          <a:xfrm>
            <a:off x="762000" y="894203"/>
            <a:ext cx="9448799" cy="425757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lnSpc>
                <a:spcPct val="150000"/>
              </a:lnSpc>
              <a:spcAft>
                <a:spcPts val="1200"/>
              </a:spcAft>
            </a:pPr>
            <a:r>
              <a:rPr lang="en-US" dirty="0">
                <a:latin typeface="Times New Roman" panose="02020603050405020304" pitchFamily="18" charset="0"/>
                <a:ea typeface="Times New Roman" panose="02020603050405020304" pitchFamily="18" charset="0"/>
              </a:rPr>
              <a:t>3. </a:t>
            </a:r>
            <a:r>
              <a:rPr lang="en-US" b="1" dirty="0" smtClean="0">
                <a:latin typeface="Times New Roman" panose="02020603050405020304" pitchFamily="18" charset="0"/>
                <a:ea typeface="Times New Roman" panose="02020603050405020304" pitchFamily="18" charset="0"/>
              </a:rPr>
              <a:t>PELAKSANAAN</a:t>
            </a:r>
          </a:p>
          <a:p>
            <a:pPr marL="342900" lvl="0" indent="-342900">
              <a:buAutoNum type="alphaLcPeriod"/>
            </a:pPr>
            <a:r>
              <a:rPr lang="en-US" sz="2000" dirty="0" err="1" smtClean="0"/>
              <a:t>Memperoleh</a:t>
            </a:r>
            <a:r>
              <a:rPr lang="en-US" sz="2000" dirty="0" smtClean="0"/>
              <a:t> </a:t>
            </a:r>
            <a:r>
              <a:rPr lang="en-US" sz="2000" dirty="0"/>
              <a:t>data stunting yang </a:t>
            </a:r>
            <a:r>
              <a:rPr lang="en-US" sz="2000" dirty="0" smtClean="0"/>
              <a:t>valid</a:t>
            </a:r>
          </a:p>
          <a:p>
            <a:pPr marL="342900" lvl="0" indent="-342900">
              <a:buAutoNum type="alphaLcPeriod"/>
            </a:pPr>
            <a:r>
              <a:rPr lang="en-US" sz="2000" dirty="0" smtClean="0"/>
              <a:t> </a:t>
            </a:r>
            <a:r>
              <a:rPr lang="en-US" sz="2000" dirty="0" err="1" smtClean="0"/>
              <a:t>Membangun</a:t>
            </a:r>
            <a:r>
              <a:rPr lang="en-US" sz="2000" dirty="0" smtClean="0"/>
              <a:t> </a:t>
            </a:r>
            <a:r>
              <a:rPr lang="en-US" sz="2000" dirty="0" err="1"/>
              <a:t>komunikasi</a:t>
            </a:r>
            <a:r>
              <a:rPr lang="en-US" sz="2000" dirty="0"/>
              <a:t> </a:t>
            </a:r>
            <a:r>
              <a:rPr lang="en-US" sz="2000" dirty="0" err="1"/>
              <a:t>dan</a:t>
            </a:r>
            <a:r>
              <a:rPr lang="en-US" sz="2000" dirty="0"/>
              <a:t> </a:t>
            </a:r>
            <a:r>
              <a:rPr lang="en-US" sz="2000" dirty="0" err="1"/>
              <a:t>koordinasi</a:t>
            </a:r>
            <a:r>
              <a:rPr lang="en-US" sz="2000" dirty="0"/>
              <a:t> </a:t>
            </a:r>
            <a:r>
              <a:rPr lang="en-US" sz="2000" dirty="0" err="1"/>
              <a:t>kepada</a:t>
            </a:r>
            <a:r>
              <a:rPr lang="en-US" sz="2000" dirty="0"/>
              <a:t> </a:t>
            </a:r>
            <a:r>
              <a:rPr lang="en-US" sz="2000" dirty="0" err="1"/>
              <a:t>lintas</a:t>
            </a:r>
            <a:r>
              <a:rPr lang="en-US" sz="2000" dirty="0"/>
              <a:t> program damn </a:t>
            </a:r>
            <a:r>
              <a:rPr lang="en-US" sz="2000" dirty="0" err="1"/>
              <a:t>lintas</a:t>
            </a:r>
            <a:r>
              <a:rPr lang="en-US" sz="2000" dirty="0"/>
              <a:t> </a:t>
            </a:r>
            <a:r>
              <a:rPr lang="en-US" sz="2000" dirty="0" err="1"/>
              <a:t>sektor</a:t>
            </a:r>
            <a:r>
              <a:rPr lang="en-US" sz="2000" dirty="0"/>
              <a:t> yang </a:t>
            </a:r>
            <a:r>
              <a:rPr lang="en-US" sz="2000" dirty="0" err="1"/>
              <a:t>terkait</a:t>
            </a:r>
            <a:r>
              <a:rPr lang="en-US" sz="2000" dirty="0"/>
              <a:t> </a:t>
            </a:r>
            <a:r>
              <a:rPr lang="en-US" sz="2000" dirty="0" err="1"/>
              <a:t>dengan</a:t>
            </a:r>
            <a:r>
              <a:rPr lang="en-US" sz="2000" dirty="0"/>
              <a:t> </a:t>
            </a:r>
            <a:r>
              <a:rPr lang="en-US" sz="2000" dirty="0" err="1"/>
              <a:t>permaslahan</a:t>
            </a:r>
            <a:r>
              <a:rPr lang="en-US" sz="2000" dirty="0"/>
              <a:t> </a:t>
            </a:r>
            <a:r>
              <a:rPr lang="en-US" sz="2000" dirty="0" smtClean="0"/>
              <a:t>stunting</a:t>
            </a:r>
          </a:p>
          <a:p>
            <a:pPr marL="342900" lvl="0" indent="-342900">
              <a:buAutoNum type="alphaLcPeriod"/>
            </a:pPr>
            <a:r>
              <a:rPr lang="en-US" sz="2000" dirty="0" err="1" smtClean="0"/>
              <a:t>Menyusun</a:t>
            </a:r>
            <a:r>
              <a:rPr lang="en-US" sz="2000" dirty="0" smtClean="0"/>
              <a:t> </a:t>
            </a:r>
            <a:r>
              <a:rPr lang="en-US" sz="2000" dirty="0" err="1"/>
              <a:t>pemecahan</a:t>
            </a:r>
            <a:r>
              <a:rPr lang="en-US" sz="2000" dirty="0"/>
              <a:t> </a:t>
            </a:r>
            <a:r>
              <a:rPr lang="en-US" sz="2000" dirty="0" err="1"/>
              <a:t>masalah</a:t>
            </a:r>
            <a:r>
              <a:rPr lang="en-US" sz="2000" dirty="0"/>
              <a:t>  </a:t>
            </a:r>
            <a:r>
              <a:rPr lang="en-US" sz="2000" dirty="0" err="1"/>
              <a:t>penurunan</a:t>
            </a:r>
            <a:r>
              <a:rPr lang="en-US" sz="2000" dirty="0"/>
              <a:t> </a:t>
            </a:r>
            <a:r>
              <a:rPr lang="en-US" sz="2000" dirty="0" err="1"/>
              <a:t>dan</a:t>
            </a:r>
            <a:r>
              <a:rPr lang="en-US" sz="2000" dirty="0"/>
              <a:t> </a:t>
            </a:r>
            <a:r>
              <a:rPr lang="en-US" sz="2000" dirty="0" err="1"/>
              <a:t>percepatan</a:t>
            </a:r>
            <a:r>
              <a:rPr lang="en-US" sz="2000" dirty="0"/>
              <a:t> stunting </a:t>
            </a:r>
            <a:r>
              <a:rPr lang="en-US" sz="2000" dirty="0" err="1"/>
              <a:t>sesuai</a:t>
            </a:r>
            <a:r>
              <a:rPr lang="en-US" sz="2000" dirty="0"/>
              <a:t> </a:t>
            </a:r>
            <a:r>
              <a:rPr lang="en-US" sz="2000" dirty="0" err="1"/>
              <a:t>arahan</a:t>
            </a:r>
            <a:r>
              <a:rPr lang="en-US" sz="2000" dirty="0"/>
              <a:t> </a:t>
            </a:r>
            <a:r>
              <a:rPr lang="en-US" sz="2000" dirty="0" err="1"/>
              <a:t>Bupati</a:t>
            </a:r>
            <a:r>
              <a:rPr lang="en-US" sz="2000" dirty="0"/>
              <a:t> </a:t>
            </a:r>
            <a:r>
              <a:rPr lang="en-US" sz="2000" dirty="0" err="1" smtClean="0"/>
              <a:t>Balangan</a:t>
            </a:r>
            <a:endParaRPr lang="en-ID" sz="2000" kern="0" dirty="0">
              <a:effectLst/>
              <a:latin typeface="Times New Roman" panose="02020603050405020304" pitchFamily="18" charset="0"/>
              <a:ea typeface="Times New Roman" panose="02020603050405020304" pitchFamily="18" charset="0"/>
            </a:endParaRPr>
          </a:p>
          <a:p>
            <a:pPr lvl="0">
              <a:lnSpc>
                <a:spcPct val="150000"/>
              </a:lnSpc>
              <a:spcBef>
                <a:spcPts val="390"/>
              </a:spcBef>
              <a:spcAft>
                <a:spcPts val="1200"/>
              </a:spcAft>
              <a:tabLst>
                <a:tab pos="228600" algn="l"/>
              </a:tabLst>
            </a:pPr>
            <a:r>
              <a:rPr lang="en-ID" sz="1800" b="1" kern="0" dirty="0" smtClean="0">
                <a:effectLst/>
                <a:latin typeface="Times New Roman" panose="02020603050405020304" pitchFamily="18" charset="0"/>
                <a:ea typeface="Times New Roman" panose="02020603050405020304" pitchFamily="18" charset="0"/>
              </a:rPr>
              <a:t>4</a:t>
            </a:r>
            <a:r>
              <a:rPr lang="en-ID" sz="1800" b="1" kern="0" dirty="0">
                <a:effectLst/>
                <a:latin typeface="Times New Roman" panose="02020603050405020304" pitchFamily="18" charset="0"/>
                <a:ea typeface="Times New Roman" panose="02020603050405020304" pitchFamily="18" charset="0"/>
              </a:rPr>
              <a:t>. </a:t>
            </a:r>
            <a:r>
              <a:rPr lang="en-ID" sz="1800" b="1" kern="0" dirty="0" smtClean="0">
                <a:effectLst/>
                <a:latin typeface="Times New Roman" panose="02020603050405020304" pitchFamily="18" charset="0"/>
                <a:ea typeface="Times New Roman" panose="02020603050405020304" pitchFamily="18" charset="0"/>
              </a:rPr>
              <a:t>PUBLIKASI</a:t>
            </a:r>
          </a:p>
          <a:p>
            <a:pPr lvl="0">
              <a:lnSpc>
                <a:spcPct val="150000"/>
              </a:lnSpc>
              <a:spcBef>
                <a:spcPts val="390"/>
              </a:spcBef>
              <a:spcAft>
                <a:spcPts val="1200"/>
              </a:spcAft>
              <a:tabLst>
                <a:tab pos="228600" algn="l"/>
              </a:tabLst>
            </a:pPr>
            <a:r>
              <a:rPr lang="en-US" sz="2000" kern="0" dirty="0" err="1" smtClean="0">
                <a:effectLst/>
                <a:latin typeface="Times New Roman" panose="02020603050405020304" pitchFamily="18" charset="0"/>
                <a:ea typeface="Times New Roman" panose="02020603050405020304" pitchFamily="18" charset="0"/>
              </a:rPr>
              <a:t>Menyampaikan</a:t>
            </a:r>
            <a:r>
              <a:rPr lang="en-US" sz="2000" kern="0" dirty="0" smtClean="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hasil</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Inovasi</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kepada</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Puskesmas</a:t>
            </a:r>
            <a:r>
              <a:rPr lang="en-US" sz="2000" kern="0" dirty="0">
                <a:effectLst/>
                <a:latin typeface="Times New Roman" panose="02020603050405020304" pitchFamily="18" charset="0"/>
                <a:ea typeface="Times New Roman" panose="02020603050405020304" pitchFamily="18" charset="0"/>
              </a:rPr>
              <a:t> dan juga </a:t>
            </a:r>
            <a:r>
              <a:rPr lang="en-US" sz="2000" kern="0" dirty="0" err="1">
                <a:effectLst/>
                <a:latin typeface="Times New Roman" panose="02020603050405020304" pitchFamily="18" charset="0"/>
                <a:ea typeface="Times New Roman" panose="02020603050405020304" pitchFamily="18" charset="0"/>
              </a:rPr>
              <a:t>sosialisasi</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inovasi</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ke</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Desa</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seperti</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Kepala</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Desa</a:t>
            </a:r>
            <a:r>
              <a:rPr lang="en-US" sz="2000" kern="0" dirty="0">
                <a:effectLst/>
                <a:latin typeface="Times New Roman" panose="02020603050405020304" pitchFamily="18" charset="0"/>
                <a:ea typeface="Times New Roman" panose="02020603050405020304" pitchFamily="18" charset="0"/>
              </a:rPr>
              <a:t>, PKK </a:t>
            </a:r>
            <a:r>
              <a:rPr lang="en-US" sz="2000" kern="0" dirty="0" err="1">
                <a:effectLst/>
                <a:latin typeface="Times New Roman" panose="02020603050405020304" pitchFamily="18" charset="0"/>
                <a:ea typeface="Times New Roman" panose="02020603050405020304" pitchFamily="18" charset="0"/>
              </a:rPr>
              <a:t>serta</a:t>
            </a:r>
            <a:r>
              <a:rPr lang="en-US" sz="2000" kern="0" dirty="0">
                <a:effectLst/>
                <a:latin typeface="Times New Roman" panose="02020603050405020304" pitchFamily="18" charset="0"/>
                <a:ea typeface="Times New Roman" panose="02020603050405020304" pitchFamily="18" charset="0"/>
              </a:rPr>
              <a:t> Kader agar </a:t>
            </a:r>
            <a:r>
              <a:rPr lang="en-US" sz="2000" kern="0" dirty="0" err="1">
                <a:effectLst/>
                <a:latin typeface="Times New Roman" panose="02020603050405020304" pitchFamily="18" charset="0"/>
                <a:ea typeface="Times New Roman" panose="02020603050405020304" pitchFamily="18" charset="0"/>
              </a:rPr>
              <a:t>mendapat</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dukungan</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dari</a:t>
            </a:r>
            <a:r>
              <a:rPr lang="en-US" sz="2000" kern="0" dirty="0">
                <a:effectLst/>
                <a:latin typeface="Times New Roman" panose="02020603050405020304" pitchFamily="18" charset="0"/>
                <a:ea typeface="Times New Roman" panose="02020603050405020304" pitchFamily="18" charset="0"/>
              </a:rPr>
              <a:t> Lintas </a:t>
            </a:r>
            <a:r>
              <a:rPr lang="en-US" sz="2000" kern="0" dirty="0" err="1">
                <a:effectLst/>
                <a:latin typeface="Times New Roman" panose="02020603050405020304" pitchFamily="18" charset="0"/>
                <a:ea typeface="Times New Roman" panose="02020603050405020304" pitchFamily="18" charset="0"/>
              </a:rPr>
              <a:t>sektor</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setempat</a:t>
            </a:r>
            <a:r>
              <a:rPr lang="en-US" sz="1800" b="1" kern="0" dirty="0">
                <a:effectLst/>
                <a:latin typeface="Times New Roman" panose="02020603050405020304" pitchFamily="18" charset="0"/>
                <a:ea typeface="Times New Roman" panose="02020603050405020304" pitchFamily="18" charset="0"/>
              </a:rPr>
              <a:t>.</a:t>
            </a:r>
            <a:endParaRPr lang="en-ID" sz="1800" b="1" kern="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68449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4756"/>
            <a:ext cx="1592580" cy="508000"/>
          </a:xfrm>
          <a:custGeom>
            <a:avLst/>
            <a:gdLst/>
            <a:ahLst/>
            <a:cxnLst/>
            <a:rect l="l" t="t" r="r" b="b"/>
            <a:pathLst>
              <a:path w="1592580" h="508000">
                <a:moveTo>
                  <a:pt x="0" y="0"/>
                </a:moveTo>
                <a:lnTo>
                  <a:pt x="0" y="503948"/>
                </a:lnTo>
                <a:lnTo>
                  <a:pt x="1245844" y="507491"/>
                </a:lnTo>
                <a:lnTo>
                  <a:pt x="1346200" y="507491"/>
                </a:lnTo>
                <a:lnTo>
                  <a:pt x="1350899" y="502665"/>
                </a:lnTo>
                <a:lnTo>
                  <a:pt x="1352423" y="501141"/>
                </a:lnTo>
                <a:lnTo>
                  <a:pt x="1354328" y="499617"/>
                </a:lnTo>
                <a:lnTo>
                  <a:pt x="1355852" y="497966"/>
                </a:lnTo>
                <a:lnTo>
                  <a:pt x="1584960" y="268858"/>
                </a:lnTo>
                <a:lnTo>
                  <a:pt x="1590246" y="261714"/>
                </a:lnTo>
                <a:lnTo>
                  <a:pt x="1592008" y="254571"/>
                </a:lnTo>
                <a:lnTo>
                  <a:pt x="1590246" y="247427"/>
                </a:lnTo>
                <a:lnTo>
                  <a:pt x="1584960" y="240283"/>
                </a:lnTo>
                <a:lnTo>
                  <a:pt x="1355852" y="11302"/>
                </a:lnTo>
                <a:lnTo>
                  <a:pt x="1350899" y="11302"/>
                </a:lnTo>
                <a:lnTo>
                  <a:pt x="1350899" y="6476"/>
                </a:lnTo>
                <a:lnTo>
                  <a:pt x="1346200" y="6476"/>
                </a:lnTo>
                <a:lnTo>
                  <a:pt x="1341374" y="1777"/>
                </a:lnTo>
                <a:lnTo>
                  <a:pt x="1245844" y="1777"/>
                </a:lnTo>
                <a:lnTo>
                  <a:pt x="0" y="0"/>
                </a:lnTo>
                <a:close/>
              </a:path>
            </a:pathLst>
          </a:custGeom>
          <a:solidFill>
            <a:srgbClr val="353535"/>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35" dirty="0"/>
              <a:t>Manfaat</a:t>
            </a:r>
            <a:r>
              <a:rPr spc="-110" dirty="0"/>
              <a:t> </a:t>
            </a:r>
            <a:r>
              <a:rPr spc="-165" dirty="0"/>
              <a:t>Inovasi</a:t>
            </a:r>
          </a:p>
        </p:txBody>
      </p:sp>
      <p:sp>
        <p:nvSpPr>
          <p:cNvPr id="4" name="object 4"/>
          <p:cNvSpPr txBox="1"/>
          <p:nvPr/>
        </p:nvSpPr>
        <p:spPr>
          <a:xfrm>
            <a:off x="1066800" y="1457085"/>
            <a:ext cx="10668000" cy="3031599"/>
          </a:xfrm>
          <a:prstGeom prst="rect">
            <a:avLst/>
          </a:prstGeom>
        </p:spPr>
        <p:style>
          <a:lnRef idx="2">
            <a:schemeClr val="dk1"/>
          </a:lnRef>
          <a:fillRef idx="1">
            <a:schemeClr val="lt1"/>
          </a:fillRef>
          <a:effectRef idx="0">
            <a:schemeClr val="dk1"/>
          </a:effectRef>
          <a:fontRef idx="minor">
            <a:schemeClr val="dk1"/>
          </a:fontRef>
        </p:style>
        <p:txBody>
          <a:bodyPr vert="horz" wrap="square" lIns="0" tIns="137160" rIns="0" bIns="0" rtlCol="0">
            <a:spAutoFit/>
          </a:bodyPr>
          <a:lstStyle/>
          <a:p>
            <a:r>
              <a:rPr lang="en-US" sz="2000" b="1" dirty="0">
                <a:latin typeface="Times New Roman" panose="02020603050405020304" pitchFamily="18" charset="0"/>
                <a:cs typeface="Times New Roman" panose="02020603050405020304" pitchFamily="18" charset="0"/>
              </a:rPr>
              <a:t>MANFAAT INOVASI</a:t>
            </a:r>
          </a:p>
          <a:p>
            <a:pPr marL="342900" lvl="0" indent="-342900">
              <a:buAutoNum type="arabicPeriod"/>
            </a:pPr>
            <a:r>
              <a:rPr lang="en-US" sz="2400" dirty="0" err="1" smtClean="0">
                <a:latin typeface="Times New Roman" panose="02020603050405020304" pitchFamily="18" charset="0"/>
                <a:cs typeface="Times New Roman" panose="02020603050405020304" pitchFamily="18" charset="0"/>
              </a:rPr>
              <a:t>Memperoleh</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data </a:t>
            </a:r>
            <a:r>
              <a:rPr lang="en-US" sz="2400" dirty="0" err="1">
                <a:latin typeface="Times New Roman" panose="02020603050405020304" pitchFamily="18" charset="0"/>
                <a:cs typeface="Times New Roman" panose="02020603050405020304" pitchFamily="18" charset="0"/>
              </a:rPr>
              <a:t>berat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badan</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panjang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atau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tinggi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badan</a:t>
            </a:r>
            <a:r>
              <a:rPr lang="en-US" sz="2400" dirty="0">
                <a:latin typeface="Times New Roman" panose="02020603050405020304" pitchFamily="18" charset="0"/>
                <a:cs typeface="Times New Roman" panose="02020603050405020304" pitchFamily="18" charset="0"/>
              </a:rPr>
              <a:t> yang </a:t>
            </a:r>
            <a:r>
              <a:rPr lang="en-US" sz="2400" dirty="0" err="1" smtClean="0">
                <a:latin typeface="Times New Roman" panose="02020603050405020304" pitchFamily="18" charset="0"/>
                <a:cs typeface="Times New Roman" panose="02020603050405020304" pitchFamily="18" charset="0"/>
              </a:rPr>
              <a:t>akurat</a:t>
            </a:r>
            <a:endParaRPr lang="en-US" sz="2400" dirty="0">
              <a:latin typeface="Times New Roman" panose="02020603050405020304" pitchFamily="18" charset="0"/>
              <a:cs typeface="Times New Roman" panose="02020603050405020304" pitchFamily="18" charset="0"/>
            </a:endParaRPr>
          </a:p>
          <a:p>
            <a:pPr marL="342900" lvl="0" indent="-342900">
              <a:buAutoNum type="arabicPeriod"/>
            </a:pPr>
            <a:r>
              <a:rPr lang="en-US" sz="2400" dirty="0" err="1" smtClean="0">
                <a:latin typeface="Times New Roman" panose="02020603050405020304" pitchFamily="18" charset="0"/>
                <a:cs typeface="Times New Roman" panose="02020603050405020304" pitchFamily="18" charset="0"/>
              </a:rPr>
              <a:t>Mengetahui</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faktor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risiko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terjadinya</a:t>
            </a:r>
            <a:r>
              <a:rPr lang="en-US" sz="2400" dirty="0">
                <a:latin typeface="Times New Roman" panose="02020603050405020304" pitchFamily="18" charset="0"/>
                <a:cs typeface="Times New Roman" panose="02020603050405020304" pitchFamily="18" charset="0"/>
              </a:rPr>
              <a:t> stunting di </a:t>
            </a:r>
            <a:r>
              <a:rPr lang="en-US" sz="2400" dirty="0" err="1">
                <a:latin typeface="Times New Roman" panose="02020603050405020304" pitchFamily="18" charset="0"/>
                <a:cs typeface="Times New Roman" panose="02020603050405020304" pitchFamily="18" charset="0"/>
              </a:rPr>
              <a:t>wilayah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kerja</a:t>
            </a:r>
            <a:r>
              <a:rPr lang="en-US" sz="2400" dirty="0">
                <a:latin typeface="Times New Roman" panose="02020603050405020304" pitchFamily="18" charset="0"/>
                <a:cs typeface="Times New Roman" panose="02020603050405020304" pitchFamily="18" charset="0"/>
              </a:rPr>
              <a:t> UPTD </a:t>
            </a:r>
            <a:r>
              <a:rPr lang="en-US" sz="2400" dirty="0" err="1">
                <a:latin typeface="Times New Roman" panose="02020603050405020304" pitchFamily="18" charset="0"/>
                <a:cs typeface="Times New Roman" panose="02020603050405020304" pitchFamily="18" charset="0"/>
              </a:rPr>
              <a:t>Puskesmas</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Juai</a:t>
            </a:r>
            <a:endParaRPr lang="en-US" sz="2400" dirty="0">
              <a:latin typeface="Times New Roman" panose="02020603050405020304" pitchFamily="18" charset="0"/>
              <a:cs typeface="Times New Roman" panose="02020603050405020304" pitchFamily="18" charset="0"/>
            </a:endParaRPr>
          </a:p>
          <a:p>
            <a:pPr marL="342900" lvl="0" indent="-342900">
              <a:buAutoNum type="arabicPeriod"/>
            </a:pPr>
            <a:r>
              <a:rPr lang="en-US" sz="2400" dirty="0" err="1" smtClean="0">
                <a:latin typeface="Times New Roman" panose="02020603050405020304" pitchFamily="18" charset="0"/>
                <a:cs typeface="Times New Roman" panose="02020603050405020304" pitchFamily="18" charset="0"/>
              </a:rPr>
              <a:t>Meningkatnya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partisipasi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lintas</a:t>
            </a:r>
            <a:r>
              <a:rPr lang="en-US" sz="2400" dirty="0">
                <a:latin typeface="Times New Roman" panose="02020603050405020304" pitchFamily="18" charset="0"/>
                <a:cs typeface="Times New Roman" panose="02020603050405020304" pitchFamily="18" charset="0"/>
              </a:rPr>
              <a:t> program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lintas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sektor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dalam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rangka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penurunan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percepatan</a:t>
            </a:r>
            <a:r>
              <a:rPr lang="en-US" sz="2400" dirty="0">
                <a:latin typeface="Times New Roman" panose="02020603050405020304" pitchFamily="18" charset="0"/>
                <a:cs typeface="Times New Roman" panose="02020603050405020304" pitchFamily="18" charset="0"/>
              </a:rPr>
              <a:t> stunting , wasting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kesehatan</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lainya</a:t>
            </a:r>
            <a:endParaRPr lang="en-US" sz="2400" dirty="0">
              <a:latin typeface="Times New Roman" panose="02020603050405020304" pitchFamily="18" charset="0"/>
              <a:cs typeface="Times New Roman" panose="02020603050405020304" pitchFamily="18" charset="0"/>
            </a:endParaRPr>
          </a:p>
          <a:p>
            <a:pPr marL="342900" lvl="0" indent="-342900">
              <a:buAutoNum type="arabicPeriod"/>
            </a:pPr>
            <a:r>
              <a:rPr lang="id-ID" sz="2400" dirty="0" smtClean="0">
                <a:latin typeface="Times New Roman" panose="02020603050405020304" pitchFamily="18" charset="0"/>
                <a:cs typeface="Times New Roman" panose="02020603050405020304" pitchFamily="18" charset="0"/>
              </a:rPr>
              <a:t>Hasil </a:t>
            </a:r>
            <a:r>
              <a:rPr lang="en-US" sz="2400" dirty="0" err="1">
                <a:latin typeface="Times New Roman" panose="02020603050405020304" pitchFamily="18" charset="0"/>
                <a:cs typeface="Times New Roman" panose="02020603050405020304" pitchFamily="18" charset="0"/>
              </a:rPr>
              <a:t>Inovasi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ini</a:t>
            </a:r>
            <a:r>
              <a:rPr lang="id-ID" sz="2400" dirty="0">
                <a:latin typeface="Times New Roman" panose="02020603050405020304" pitchFamily="18" charset="0"/>
                <a:cs typeface="Times New Roman" panose="02020603050405020304" pitchFamily="18" charset="0"/>
              </a:rPr>
              <a:t> dapat digunakan sebagai salah satu bahan pertimbangan Puskesmas Juai,Kecamatan dan Pemerintah Desa dalam rangka mengembangkan upaya perbaikan Gizi Masyarakat, khususnya pada penurunan </a:t>
            </a:r>
            <a:r>
              <a:rPr lang="id-ID" sz="2400" i="1" dirty="0">
                <a:latin typeface="Times New Roman" panose="02020603050405020304" pitchFamily="18" charset="0"/>
                <a:cs typeface="Times New Roman" panose="02020603050405020304" pitchFamily="18" charset="0"/>
              </a:rPr>
              <a:t>stunting</a:t>
            </a:r>
            <a:r>
              <a:rPr lang="id-ID" sz="2400" i="1"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4756"/>
            <a:ext cx="1592580" cy="508000"/>
          </a:xfrm>
          <a:custGeom>
            <a:avLst/>
            <a:gdLst/>
            <a:ahLst/>
            <a:cxnLst/>
            <a:rect l="l" t="t" r="r" b="b"/>
            <a:pathLst>
              <a:path w="1592580" h="508000">
                <a:moveTo>
                  <a:pt x="0" y="0"/>
                </a:moveTo>
                <a:lnTo>
                  <a:pt x="0" y="503948"/>
                </a:lnTo>
                <a:lnTo>
                  <a:pt x="1245844" y="507491"/>
                </a:lnTo>
                <a:lnTo>
                  <a:pt x="1346200" y="507491"/>
                </a:lnTo>
                <a:lnTo>
                  <a:pt x="1350899" y="502665"/>
                </a:lnTo>
                <a:lnTo>
                  <a:pt x="1352423" y="501141"/>
                </a:lnTo>
                <a:lnTo>
                  <a:pt x="1354328" y="499617"/>
                </a:lnTo>
                <a:lnTo>
                  <a:pt x="1355852" y="497966"/>
                </a:lnTo>
                <a:lnTo>
                  <a:pt x="1584960" y="268858"/>
                </a:lnTo>
                <a:lnTo>
                  <a:pt x="1590246" y="261714"/>
                </a:lnTo>
                <a:lnTo>
                  <a:pt x="1592008" y="254571"/>
                </a:lnTo>
                <a:lnTo>
                  <a:pt x="1590246" y="247427"/>
                </a:lnTo>
                <a:lnTo>
                  <a:pt x="1584960" y="240283"/>
                </a:lnTo>
                <a:lnTo>
                  <a:pt x="1355852" y="11302"/>
                </a:lnTo>
                <a:lnTo>
                  <a:pt x="1350899" y="11302"/>
                </a:lnTo>
                <a:lnTo>
                  <a:pt x="1350899" y="6476"/>
                </a:lnTo>
                <a:lnTo>
                  <a:pt x="1346200" y="6476"/>
                </a:lnTo>
                <a:lnTo>
                  <a:pt x="1341374" y="1777"/>
                </a:lnTo>
                <a:lnTo>
                  <a:pt x="1245844" y="1777"/>
                </a:lnTo>
                <a:lnTo>
                  <a:pt x="0" y="0"/>
                </a:lnTo>
                <a:close/>
              </a:path>
            </a:pathLst>
          </a:custGeom>
          <a:solidFill>
            <a:srgbClr val="353535"/>
          </a:solidFill>
        </p:spPr>
        <p:txBody>
          <a:bodyPr wrap="square" lIns="0" tIns="0" rIns="0" bIns="0" rtlCol="0"/>
          <a:lstStyle/>
          <a:p>
            <a:endParaRPr/>
          </a:p>
        </p:txBody>
      </p:sp>
      <p:sp>
        <p:nvSpPr>
          <p:cNvPr id="3" name="object 3"/>
          <p:cNvSpPr txBox="1">
            <a:spLocks noGrp="1"/>
          </p:cNvSpPr>
          <p:nvPr>
            <p:ph type="title"/>
          </p:nvPr>
        </p:nvSpPr>
        <p:spPr>
          <a:xfrm>
            <a:off x="2671952" y="647776"/>
            <a:ext cx="2797175" cy="574675"/>
          </a:xfrm>
          <a:prstGeom prst="rect">
            <a:avLst/>
          </a:prstGeom>
        </p:spPr>
        <p:txBody>
          <a:bodyPr vert="horz" wrap="square" lIns="0" tIns="12700" rIns="0" bIns="0" rtlCol="0">
            <a:spAutoFit/>
          </a:bodyPr>
          <a:lstStyle/>
          <a:p>
            <a:pPr marL="12700">
              <a:lnSpc>
                <a:spcPct val="100000"/>
              </a:lnSpc>
              <a:spcBef>
                <a:spcPts val="100"/>
              </a:spcBef>
            </a:pPr>
            <a:r>
              <a:rPr spc="70" dirty="0"/>
              <a:t>CARA</a:t>
            </a:r>
            <a:r>
              <a:rPr spc="-120" dirty="0"/>
              <a:t> </a:t>
            </a:r>
            <a:r>
              <a:rPr spc="-210" dirty="0"/>
              <a:t>KERJA</a:t>
            </a:r>
          </a:p>
        </p:txBody>
      </p:sp>
      <p:sp>
        <p:nvSpPr>
          <p:cNvPr id="4" name="object 4"/>
          <p:cNvSpPr txBox="1"/>
          <p:nvPr/>
        </p:nvSpPr>
        <p:spPr>
          <a:xfrm>
            <a:off x="417576" y="1461516"/>
            <a:ext cx="2446020" cy="872034"/>
          </a:xfrm>
          <a:prstGeom prst="rect">
            <a:avLst/>
          </a:prstGeom>
          <a:ln/>
        </p:spPr>
        <p:style>
          <a:lnRef idx="2">
            <a:schemeClr val="dk1"/>
          </a:lnRef>
          <a:fillRef idx="1">
            <a:schemeClr val="lt1"/>
          </a:fillRef>
          <a:effectRef idx="0">
            <a:schemeClr val="dk1"/>
          </a:effectRef>
          <a:fontRef idx="minor">
            <a:schemeClr val="dk1"/>
          </a:fontRef>
        </p:style>
        <p:txBody>
          <a:bodyPr vert="horz" wrap="square" lIns="0" tIns="2540" rIns="0" bIns="0" rtlCol="0">
            <a:spAutoFit/>
          </a:bodyPr>
          <a:lstStyle/>
          <a:p>
            <a:pPr>
              <a:lnSpc>
                <a:spcPct val="100000"/>
              </a:lnSpc>
              <a:spcBef>
                <a:spcPts val="20"/>
              </a:spcBef>
            </a:pPr>
            <a:endParaRPr sz="2050" dirty="0">
              <a:latin typeface="Times New Roman"/>
              <a:cs typeface="Times New Roman"/>
            </a:endParaRPr>
          </a:p>
          <a:p>
            <a:pPr marL="318135">
              <a:lnSpc>
                <a:spcPct val="100000"/>
              </a:lnSpc>
            </a:pPr>
            <a:r>
              <a:rPr sz="1800" spc="35" dirty="0">
                <a:latin typeface="Verdana"/>
                <a:cs typeface="Verdana"/>
              </a:rPr>
              <a:t>P</a:t>
            </a:r>
            <a:r>
              <a:rPr lang="en-US" sz="1800" spc="60" dirty="0">
                <a:latin typeface="Verdana"/>
                <a:cs typeface="Verdana"/>
              </a:rPr>
              <a:t>EMBENTUKAN TIM</a:t>
            </a:r>
            <a:endParaRPr sz="1800" dirty="0">
              <a:latin typeface="Verdana"/>
              <a:cs typeface="Verdana"/>
            </a:endParaRPr>
          </a:p>
        </p:txBody>
      </p:sp>
      <p:sp>
        <p:nvSpPr>
          <p:cNvPr id="5" name="object 5"/>
          <p:cNvSpPr/>
          <p:nvPr/>
        </p:nvSpPr>
        <p:spPr>
          <a:xfrm>
            <a:off x="3076598" y="1859433"/>
            <a:ext cx="840105" cy="578966"/>
          </a:xfrm>
          <a:custGeom>
            <a:avLst/>
            <a:gdLst/>
            <a:ahLst/>
            <a:cxnLst/>
            <a:rect l="l" t="t" r="r" b="b"/>
            <a:pathLst>
              <a:path w="840104" h="76200">
                <a:moveTo>
                  <a:pt x="763904" y="0"/>
                </a:moveTo>
                <a:lnTo>
                  <a:pt x="763904" y="76200"/>
                </a:lnTo>
                <a:lnTo>
                  <a:pt x="827404" y="44450"/>
                </a:lnTo>
                <a:lnTo>
                  <a:pt x="780034" y="44450"/>
                </a:lnTo>
                <a:lnTo>
                  <a:pt x="782954" y="41655"/>
                </a:lnTo>
                <a:lnTo>
                  <a:pt x="782954" y="34544"/>
                </a:lnTo>
                <a:lnTo>
                  <a:pt x="780034" y="31750"/>
                </a:lnTo>
                <a:lnTo>
                  <a:pt x="827404" y="31750"/>
                </a:lnTo>
                <a:lnTo>
                  <a:pt x="763904" y="0"/>
                </a:lnTo>
                <a:close/>
              </a:path>
              <a:path w="840104" h="76200">
                <a:moveTo>
                  <a:pt x="763904" y="31750"/>
                </a:moveTo>
                <a:lnTo>
                  <a:pt x="2793" y="31750"/>
                </a:lnTo>
                <a:lnTo>
                  <a:pt x="0" y="34544"/>
                </a:lnTo>
                <a:lnTo>
                  <a:pt x="0" y="41655"/>
                </a:lnTo>
                <a:lnTo>
                  <a:pt x="2793" y="44450"/>
                </a:lnTo>
                <a:lnTo>
                  <a:pt x="763904" y="44450"/>
                </a:lnTo>
                <a:lnTo>
                  <a:pt x="763904" y="31750"/>
                </a:lnTo>
                <a:close/>
              </a:path>
              <a:path w="840104" h="76200">
                <a:moveTo>
                  <a:pt x="827404" y="31750"/>
                </a:moveTo>
                <a:lnTo>
                  <a:pt x="780034" y="31750"/>
                </a:lnTo>
                <a:lnTo>
                  <a:pt x="782954" y="34544"/>
                </a:lnTo>
                <a:lnTo>
                  <a:pt x="782954" y="41655"/>
                </a:lnTo>
                <a:lnTo>
                  <a:pt x="780034" y="44450"/>
                </a:lnTo>
                <a:lnTo>
                  <a:pt x="827404" y="44450"/>
                </a:lnTo>
                <a:lnTo>
                  <a:pt x="840104" y="38100"/>
                </a:lnTo>
                <a:lnTo>
                  <a:pt x="827404" y="31750"/>
                </a:lnTo>
                <a:close/>
              </a:path>
            </a:pathLst>
          </a:custGeom>
          <a:solidFill>
            <a:srgbClr val="313131"/>
          </a:solidFill>
        </p:spPr>
        <p:txBody>
          <a:bodyPr wrap="square" lIns="0" tIns="0" rIns="0" bIns="0" rtlCol="0"/>
          <a:lstStyle/>
          <a:p>
            <a:endParaRPr/>
          </a:p>
        </p:txBody>
      </p:sp>
      <p:sp>
        <p:nvSpPr>
          <p:cNvPr id="6" name="object 6"/>
          <p:cNvSpPr txBox="1"/>
          <p:nvPr/>
        </p:nvSpPr>
        <p:spPr>
          <a:xfrm>
            <a:off x="4070539" y="1461516"/>
            <a:ext cx="2447925" cy="1274067"/>
          </a:xfrm>
          <a:prstGeom prst="rect">
            <a:avLst/>
          </a:prstGeom>
          <a:ln/>
        </p:spPr>
        <p:style>
          <a:lnRef idx="2">
            <a:schemeClr val="dk1"/>
          </a:lnRef>
          <a:fillRef idx="1">
            <a:schemeClr val="lt1"/>
          </a:fillRef>
          <a:effectRef idx="0">
            <a:schemeClr val="dk1"/>
          </a:effectRef>
          <a:fontRef idx="minor">
            <a:schemeClr val="dk1"/>
          </a:fontRef>
        </p:style>
        <p:txBody>
          <a:bodyPr vert="horz" wrap="square" lIns="0" tIns="164465" rIns="0" bIns="0" rtlCol="0">
            <a:spAutoFit/>
          </a:bodyPr>
          <a:lstStyle/>
          <a:p>
            <a:pPr algn="ctr">
              <a:lnSpc>
                <a:spcPct val="100000"/>
              </a:lnSpc>
              <a:spcBef>
                <a:spcPts val="1295"/>
              </a:spcBef>
            </a:pPr>
            <a:r>
              <a:rPr lang="en-US" spc="-150" dirty="0">
                <a:latin typeface="Verdana"/>
                <a:cs typeface="Verdana"/>
              </a:rPr>
              <a:t>PERSIAPAN ALAT DAN PENGUMPULAJ </a:t>
            </a:r>
            <a:r>
              <a:rPr lang="en-US" spc="-150" dirty="0" smtClean="0">
                <a:latin typeface="Verdana"/>
                <a:cs typeface="Verdana"/>
              </a:rPr>
              <a:t>DATA MENGUNAKAN KUESIONER</a:t>
            </a:r>
            <a:endParaRPr sz="1800" dirty="0">
              <a:latin typeface="Verdana"/>
              <a:cs typeface="Verdana"/>
            </a:endParaRPr>
          </a:p>
        </p:txBody>
      </p:sp>
      <p:sp>
        <p:nvSpPr>
          <p:cNvPr id="8" name="object 8"/>
          <p:cNvSpPr/>
          <p:nvPr/>
        </p:nvSpPr>
        <p:spPr>
          <a:xfrm>
            <a:off x="8915400" y="2735583"/>
            <a:ext cx="455843" cy="567055"/>
          </a:xfrm>
          <a:custGeom>
            <a:avLst/>
            <a:gdLst/>
            <a:ahLst/>
            <a:cxnLst/>
            <a:rect l="l" t="t" r="r" b="b"/>
            <a:pathLst>
              <a:path w="76200" h="567055">
                <a:moveTo>
                  <a:pt x="31750" y="490474"/>
                </a:moveTo>
                <a:lnTo>
                  <a:pt x="0" y="490474"/>
                </a:lnTo>
                <a:lnTo>
                  <a:pt x="38100" y="566674"/>
                </a:lnTo>
                <a:lnTo>
                  <a:pt x="66675" y="509524"/>
                </a:lnTo>
                <a:lnTo>
                  <a:pt x="34544" y="509524"/>
                </a:lnTo>
                <a:lnTo>
                  <a:pt x="31750" y="506602"/>
                </a:lnTo>
                <a:lnTo>
                  <a:pt x="31750" y="490474"/>
                </a:lnTo>
                <a:close/>
              </a:path>
              <a:path w="76200" h="567055">
                <a:moveTo>
                  <a:pt x="41655" y="0"/>
                </a:moveTo>
                <a:lnTo>
                  <a:pt x="34544" y="0"/>
                </a:lnTo>
                <a:lnTo>
                  <a:pt x="31750" y="2794"/>
                </a:lnTo>
                <a:lnTo>
                  <a:pt x="31750" y="506602"/>
                </a:lnTo>
                <a:lnTo>
                  <a:pt x="34544" y="509524"/>
                </a:lnTo>
                <a:lnTo>
                  <a:pt x="41655" y="509524"/>
                </a:lnTo>
                <a:lnTo>
                  <a:pt x="44450" y="506602"/>
                </a:lnTo>
                <a:lnTo>
                  <a:pt x="44450" y="2794"/>
                </a:lnTo>
                <a:lnTo>
                  <a:pt x="41655" y="0"/>
                </a:lnTo>
                <a:close/>
              </a:path>
              <a:path w="76200" h="567055">
                <a:moveTo>
                  <a:pt x="76200" y="490474"/>
                </a:moveTo>
                <a:lnTo>
                  <a:pt x="44450" y="490474"/>
                </a:lnTo>
                <a:lnTo>
                  <a:pt x="44450" y="506602"/>
                </a:lnTo>
                <a:lnTo>
                  <a:pt x="41655" y="509524"/>
                </a:lnTo>
                <a:lnTo>
                  <a:pt x="66675" y="509524"/>
                </a:lnTo>
                <a:lnTo>
                  <a:pt x="76200" y="490474"/>
                </a:lnTo>
                <a:close/>
              </a:path>
            </a:pathLst>
          </a:custGeom>
          <a:solidFill>
            <a:srgbClr val="313131"/>
          </a:solidFill>
        </p:spPr>
        <p:txBody>
          <a:bodyPr wrap="square" lIns="0" tIns="0" rIns="0" bIns="0" rtlCol="0"/>
          <a:lstStyle/>
          <a:p>
            <a:endParaRPr/>
          </a:p>
        </p:txBody>
      </p:sp>
      <p:sp>
        <p:nvSpPr>
          <p:cNvPr id="9" name="object 9"/>
          <p:cNvSpPr/>
          <p:nvPr/>
        </p:nvSpPr>
        <p:spPr>
          <a:xfrm>
            <a:off x="6826135" y="1839190"/>
            <a:ext cx="840105" cy="599209"/>
          </a:xfrm>
          <a:custGeom>
            <a:avLst/>
            <a:gdLst/>
            <a:ahLst/>
            <a:cxnLst/>
            <a:rect l="l" t="t" r="r" b="b"/>
            <a:pathLst>
              <a:path w="840104" h="76200">
                <a:moveTo>
                  <a:pt x="763905" y="0"/>
                </a:moveTo>
                <a:lnTo>
                  <a:pt x="763905" y="76200"/>
                </a:lnTo>
                <a:lnTo>
                  <a:pt x="827405" y="44450"/>
                </a:lnTo>
                <a:lnTo>
                  <a:pt x="780034" y="44450"/>
                </a:lnTo>
                <a:lnTo>
                  <a:pt x="782955" y="41655"/>
                </a:lnTo>
                <a:lnTo>
                  <a:pt x="782955" y="34544"/>
                </a:lnTo>
                <a:lnTo>
                  <a:pt x="780034" y="31750"/>
                </a:lnTo>
                <a:lnTo>
                  <a:pt x="827405" y="31750"/>
                </a:lnTo>
                <a:lnTo>
                  <a:pt x="763905" y="0"/>
                </a:lnTo>
                <a:close/>
              </a:path>
              <a:path w="840104" h="76200">
                <a:moveTo>
                  <a:pt x="763905" y="31750"/>
                </a:moveTo>
                <a:lnTo>
                  <a:pt x="2793" y="31750"/>
                </a:lnTo>
                <a:lnTo>
                  <a:pt x="0" y="34544"/>
                </a:lnTo>
                <a:lnTo>
                  <a:pt x="0" y="41655"/>
                </a:lnTo>
                <a:lnTo>
                  <a:pt x="2793" y="44450"/>
                </a:lnTo>
                <a:lnTo>
                  <a:pt x="763905" y="44450"/>
                </a:lnTo>
                <a:lnTo>
                  <a:pt x="763905" y="31750"/>
                </a:lnTo>
                <a:close/>
              </a:path>
              <a:path w="840104" h="76200">
                <a:moveTo>
                  <a:pt x="827405" y="31750"/>
                </a:moveTo>
                <a:lnTo>
                  <a:pt x="780034" y="31750"/>
                </a:lnTo>
                <a:lnTo>
                  <a:pt x="782955" y="34544"/>
                </a:lnTo>
                <a:lnTo>
                  <a:pt x="782955" y="41655"/>
                </a:lnTo>
                <a:lnTo>
                  <a:pt x="780034" y="44450"/>
                </a:lnTo>
                <a:lnTo>
                  <a:pt x="827405" y="44450"/>
                </a:lnTo>
                <a:lnTo>
                  <a:pt x="840105" y="38100"/>
                </a:lnTo>
                <a:lnTo>
                  <a:pt x="827405" y="31750"/>
                </a:lnTo>
                <a:close/>
              </a:path>
            </a:pathLst>
          </a:custGeom>
          <a:solidFill>
            <a:srgbClr val="313131"/>
          </a:solidFill>
        </p:spPr>
        <p:txBody>
          <a:bodyPr wrap="square" lIns="0" tIns="0" rIns="0" bIns="0" rtlCol="0"/>
          <a:lstStyle/>
          <a:p>
            <a:endParaRPr/>
          </a:p>
        </p:txBody>
      </p:sp>
      <p:sp>
        <p:nvSpPr>
          <p:cNvPr id="11" name="object 11"/>
          <p:cNvSpPr txBox="1"/>
          <p:nvPr/>
        </p:nvSpPr>
        <p:spPr>
          <a:xfrm>
            <a:off x="6314105" y="4124270"/>
            <a:ext cx="5202589" cy="582852"/>
          </a:xfrm>
          <a:prstGeom prst="rect">
            <a:avLst/>
          </a:prstGeom>
          <a:ln/>
        </p:spPr>
        <p:style>
          <a:lnRef idx="2">
            <a:schemeClr val="dk1"/>
          </a:lnRef>
          <a:fillRef idx="1">
            <a:schemeClr val="lt1"/>
          </a:fillRef>
          <a:effectRef idx="0">
            <a:schemeClr val="dk1"/>
          </a:effectRef>
          <a:fontRef idx="minor">
            <a:schemeClr val="dk1"/>
          </a:fontRef>
        </p:style>
        <p:txBody>
          <a:bodyPr vert="horz" wrap="square" lIns="0" tIns="28575" rIns="0" bIns="0" rtlCol="0">
            <a:spAutoFit/>
          </a:bodyPr>
          <a:lstStyle/>
          <a:p>
            <a:pPr marL="367030" marR="361315" algn="ctr">
              <a:lnSpc>
                <a:spcPct val="100000"/>
              </a:lnSpc>
              <a:spcBef>
                <a:spcPts val="225"/>
              </a:spcBef>
            </a:pPr>
            <a:r>
              <a:rPr sz="1800" spc="-185" dirty="0" smtClean="0">
                <a:latin typeface="Times New Roman" panose="02020603050405020304" pitchFamily="18" charset="0"/>
                <a:cs typeface="Times New Roman" panose="02020603050405020304" pitchFamily="18" charset="0"/>
              </a:rPr>
              <a:t>E</a:t>
            </a:r>
            <a:r>
              <a:rPr sz="1800" spc="15" dirty="0" smtClean="0">
                <a:latin typeface="Times New Roman" panose="02020603050405020304" pitchFamily="18" charset="0"/>
                <a:cs typeface="Times New Roman" panose="02020603050405020304" pitchFamily="18" charset="0"/>
              </a:rPr>
              <a:t>V</a:t>
            </a:r>
            <a:r>
              <a:rPr sz="1800" spc="120" dirty="0" smtClean="0">
                <a:latin typeface="Times New Roman" panose="02020603050405020304" pitchFamily="18" charset="0"/>
                <a:cs typeface="Times New Roman" panose="02020603050405020304" pitchFamily="18" charset="0"/>
              </a:rPr>
              <a:t>A</a:t>
            </a:r>
            <a:r>
              <a:rPr sz="1800" spc="-135" dirty="0" smtClean="0">
                <a:latin typeface="Times New Roman" panose="02020603050405020304" pitchFamily="18" charset="0"/>
                <a:cs typeface="Times New Roman" panose="02020603050405020304" pitchFamily="18" charset="0"/>
              </a:rPr>
              <a:t>L</a:t>
            </a:r>
            <a:r>
              <a:rPr sz="1800" spc="-210" dirty="0" smtClean="0">
                <a:latin typeface="Times New Roman" panose="02020603050405020304" pitchFamily="18" charset="0"/>
                <a:cs typeface="Times New Roman" panose="02020603050405020304" pitchFamily="18" charset="0"/>
              </a:rPr>
              <a:t>U</a:t>
            </a:r>
            <a:r>
              <a:rPr sz="1800" spc="120" dirty="0" smtClean="0">
                <a:latin typeface="Times New Roman" panose="02020603050405020304" pitchFamily="18" charset="0"/>
                <a:cs typeface="Times New Roman" panose="02020603050405020304" pitchFamily="18" charset="0"/>
              </a:rPr>
              <a:t>A</a:t>
            </a:r>
            <a:r>
              <a:rPr lang="en-US" spc="-430" dirty="0">
                <a:latin typeface="Times New Roman" panose="02020603050405020304" pitchFamily="18" charset="0"/>
                <a:cs typeface="Times New Roman" panose="02020603050405020304" pitchFamily="18" charset="0"/>
              </a:rPr>
              <a:t>S</a:t>
            </a:r>
            <a:r>
              <a:rPr sz="1800" spc="-265" dirty="0" smtClean="0">
                <a:latin typeface="Times New Roman" panose="02020603050405020304" pitchFamily="18" charset="0"/>
                <a:cs typeface="Times New Roman" panose="02020603050405020304" pitchFamily="18" charset="0"/>
              </a:rPr>
              <a:t>I</a:t>
            </a:r>
            <a:r>
              <a:rPr lang="en-US" spc="-120" dirty="0">
                <a:latin typeface="Times New Roman" panose="02020603050405020304" pitchFamily="18" charset="0"/>
                <a:cs typeface="Times New Roman" panose="02020603050405020304" pitchFamily="18" charset="0"/>
              </a:rPr>
              <a:t>I</a:t>
            </a:r>
            <a:r>
              <a:rPr lang="en-US" sz="1800" spc="-120" dirty="0" smtClean="0">
                <a:latin typeface="Times New Roman" panose="02020603050405020304" pitchFamily="18" charset="0"/>
                <a:cs typeface="Times New Roman" panose="02020603050405020304" pitchFamily="18" charset="0"/>
              </a:rPr>
              <a:t> </a:t>
            </a:r>
            <a:r>
              <a:rPr sz="1800" spc="-135" dirty="0" smtClean="0">
                <a:latin typeface="Times New Roman" panose="02020603050405020304" pitchFamily="18" charset="0"/>
                <a:cs typeface="Times New Roman" panose="02020603050405020304" pitchFamily="18" charset="0"/>
              </a:rPr>
              <a:t>H</a:t>
            </a:r>
            <a:r>
              <a:rPr sz="1800" spc="120" dirty="0" smtClean="0">
                <a:latin typeface="Times New Roman" panose="02020603050405020304" pitchFamily="18" charset="0"/>
                <a:cs typeface="Times New Roman" panose="02020603050405020304" pitchFamily="18" charset="0"/>
              </a:rPr>
              <a:t>A</a:t>
            </a:r>
            <a:r>
              <a:rPr sz="1800" spc="-430" dirty="0" smtClean="0">
                <a:latin typeface="Times New Roman" panose="02020603050405020304" pitchFamily="18" charset="0"/>
                <a:cs typeface="Times New Roman" panose="02020603050405020304" pitchFamily="18" charset="0"/>
              </a:rPr>
              <a:t>S</a:t>
            </a:r>
            <a:r>
              <a:rPr sz="1800" spc="-240" dirty="0" smtClean="0">
                <a:latin typeface="Times New Roman" panose="02020603050405020304" pitchFamily="18" charset="0"/>
                <a:cs typeface="Times New Roman" panose="02020603050405020304" pitchFamily="18" charset="0"/>
              </a:rPr>
              <a:t>I</a:t>
            </a:r>
            <a:r>
              <a:rPr sz="1800" spc="-130" dirty="0" smtClean="0">
                <a:latin typeface="Times New Roman" panose="02020603050405020304" pitchFamily="18" charset="0"/>
                <a:cs typeface="Times New Roman" panose="02020603050405020304" pitchFamily="18" charset="0"/>
              </a:rPr>
              <a:t>L  </a:t>
            </a:r>
            <a:r>
              <a:rPr lang="en-US" spc="-25" dirty="0" smtClean="0">
                <a:latin typeface="Times New Roman" panose="02020603050405020304" pitchFamily="18" charset="0"/>
                <a:cs typeface="Times New Roman" panose="02020603050405020304" pitchFamily="18" charset="0"/>
              </a:rPr>
              <a:t>INTERVENSI DAN REKAP HASIL KUESIONER </a:t>
            </a:r>
            <a:r>
              <a:rPr sz="1800" spc="-25" dirty="0" smtClean="0">
                <a:latin typeface="Times New Roman" panose="02020603050405020304" pitchFamily="18" charset="0"/>
                <a:cs typeface="Times New Roman" panose="02020603050405020304" pitchFamily="18" charset="0"/>
              </a:rPr>
              <a:t> </a:t>
            </a:r>
            <a:r>
              <a:rPr sz="1800" spc="-20" dirty="0" smtClean="0">
                <a:latin typeface="Times New Roman" panose="02020603050405020304" pitchFamily="18" charset="0"/>
                <a:cs typeface="Times New Roman" panose="02020603050405020304" pitchFamily="18" charset="0"/>
              </a:rPr>
              <a:t> </a:t>
            </a:r>
            <a:endParaRPr sz="1800" dirty="0">
              <a:latin typeface="Times New Roman" panose="02020603050405020304" pitchFamily="18" charset="0"/>
              <a:cs typeface="Times New Roman" panose="02020603050405020304" pitchFamily="18" charset="0"/>
            </a:endParaRPr>
          </a:p>
        </p:txBody>
      </p:sp>
      <p:sp>
        <p:nvSpPr>
          <p:cNvPr id="12" name="object 12"/>
          <p:cNvSpPr txBox="1"/>
          <p:nvPr/>
        </p:nvSpPr>
        <p:spPr>
          <a:xfrm>
            <a:off x="8305800" y="1423353"/>
            <a:ext cx="2447925" cy="887094"/>
          </a:xfrm>
          <a:prstGeom prst="rect">
            <a:avLst/>
          </a:prstGeom>
          <a:ln/>
        </p:spPr>
        <p:style>
          <a:lnRef idx="2">
            <a:schemeClr val="dk1"/>
          </a:lnRef>
          <a:fillRef idx="1">
            <a:schemeClr val="lt1"/>
          </a:fillRef>
          <a:effectRef idx="0">
            <a:schemeClr val="dk1"/>
          </a:effectRef>
          <a:fontRef idx="minor">
            <a:schemeClr val="dk1"/>
          </a:fontRef>
        </p:style>
        <p:txBody>
          <a:bodyPr vert="horz" wrap="square" lIns="0" tIns="27305" rIns="0" bIns="0" rtlCol="0">
            <a:spAutoFit/>
          </a:bodyPr>
          <a:lstStyle/>
          <a:p>
            <a:pPr marL="443230" marR="436245" algn="ctr">
              <a:lnSpc>
                <a:spcPct val="100000"/>
              </a:lnSpc>
              <a:spcBef>
                <a:spcPts val="215"/>
              </a:spcBef>
            </a:pPr>
            <a:r>
              <a:rPr sz="1800" spc="60" dirty="0">
                <a:latin typeface="Verdana"/>
                <a:cs typeface="Verdana"/>
              </a:rPr>
              <a:t>J</a:t>
            </a:r>
            <a:r>
              <a:rPr sz="1800" spc="110" dirty="0">
                <a:latin typeface="Verdana"/>
                <a:cs typeface="Verdana"/>
              </a:rPr>
              <a:t>A</a:t>
            </a:r>
            <a:r>
              <a:rPr sz="1800" spc="-50" dirty="0">
                <a:latin typeface="Verdana"/>
                <a:cs typeface="Verdana"/>
              </a:rPr>
              <a:t>D</a:t>
            </a:r>
            <a:r>
              <a:rPr sz="1800" spc="-105" dirty="0">
                <a:latin typeface="Verdana"/>
                <a:cs typeface="Verdana"/>
              </a:rPr>
              <a:t>W</a:t>
            </a:r>
            <a:r>
              <a:rPr sz="1800" spc="120" dirty="0">
                <a:latin typeface="Verdana"/>
                <a:cs typeface="Verdana"/>
              </a:rPr>
              <a:t>A</a:t>
            </a:r>
            <a:r>
              <a:rPr sz="1800" spc="-130" dirty="0">
                <a:latin typeface="Verdana"/>
                <a:cs typeface="Verdana"/>
              </a:rPr>
              <a:t>L  </a:t>
            </a:r>
            <a:r>
              <a:rPr sz="1800" spc="-25" dirty="0">
                <a:latin typeface="Verdana"/>
                <a:cs typeface="Verdana"/>
              </a:rPr>
              <a:t>KUNJUNGAN </a:t>
            </a:r>
            <a:r>
              <a:rPr sz="1800" spc="-20" dirty="0">
                <a:latin typeface="Verdana"/>
                <a:cs typeface="Verdana"/>
              </a:rPr>
              <a:t> </a:t>
            </a:r>
            <a:r>
              <a:rPr sz="1800" spc="-40" dirty="0">
                <a:latin typeface="Verdana"/>
                <a:cs typeface="Verdana"/>
              </a:rPr>
              <a:t>RUMAH</a:t>
            </a:r>
            <a:endParaRPr sz="1800" dirty="0">
              <a:latin typeface="Verdana"/>
              <a:cs typeface="Verdana"/>
            </a:endParaRPr>
          </a:p>
        </p:txBody>
      </p:sp>
      <p:sp>
        <p:nvSpPr>
          <p:cNvPr id="13" name="object 13"/>
          <p:cNvSpPr/>
          <p:nvPr/>
        </p:nvSpPr>
        <p:spPr>
          <a:xfrm flipV="1">
            <a:off x="4495800" y="4540091"/>
            <a:ext cx="1143000" cy="473178"/>
          </a:xfrm>
          <a:custGeom>
            <a:avLst/>
            <a:gdLst/>
            <a:ahLst/>
            <a:cxnLst/>
            <a:rect l="l" t="t" r="r" b="b"/>
            <a:pathLst>
              <a:path w="611504" h="76200">
                <a:moveTo>
                  <a:pt x="76200" y="0"/>
                </a:moveTo>
                <a:lnTo>
                  <a:pt x="0" y="38100"/>
                </a:lnTo>
                <a:lnTo>
                  <a:pt x="76200" y="76200"/>
                </a:lnTo>
                <a:lnTo>
                  <a:pt x="76200" y="44450"/>
                </a:lnTo>
                <a:lnTo>
                  <a:pt x="59943" y="44450"/>
                </a:lnTo>
                <a:lnTo>
                  <a:pt x="57150" y="41655"/>
                </a:lnTo>
                <a:lnTo>
                  <a:pt x="57150" y="34543"/>
                </a:lnTo>
                <a:lnTo>
                  <a:pt x="59943" y="31750"/>
                </a:lnTo>
                <a:lnTo>
                  <a:pt x="76200" y="31750"/>
                </a:lnTo>
                <a:lnTo>
                  <a:pt x="76200" y="0"/>
                </a:lnTo>
                <a:close/>
              </a:path>
              <a:path w="611504" h="76200">
                <a:moveTo>
                  <a:pt x="76200" y="31750"/>
                </a:moveTo>
                <a:lnTo>
                  <a:pt x="59943" y="31750"/>
                </a:lnTo>
                <a:lnTo>
                  <a:pt x="57150" y="34543"/>
                </a:lnTo>
                <a:lnTo>
                  <a:pt x="57150" y="41655"/>
                </a:lnTo>
                <a:lnTo>
                  <a:pt x="59943" y="44450"/>
                </a:lnTo>
                <a:lnTo>
                  <a:pt x="76200" y="44450"/>
                </a:lnTo>
                <a:lnTo>
                  <a:pt x="76200" y="31750"/>
                </a:lnTo>
                <a:close/>
              </a:path>
              <a:path w="611504" h="76200">
                <a:moveTo>
                  <a:pt x="608583" y="31750"/>
                </a:moveTo>
                <a:lnTo>
                  <a:pt x="76200" y="31750"/>
                </a:lnTo>
                <a:lnTo>
                  <a:pt x="76200" y="44450"/>
                </a:lnTo>
                <a:lnTo>
                  <a:pt x="608583" y="44450"/>
                </a:lnTo>
                <a:lnTo>
                  <a:pt x="611505" y="41655"/>
                </a:lnTo>
                <a:lnTo>
                  <a:pt x="611505" y="34543"/>
                </a:lnTo>
                <a:lnTo>
                  <a:pt x="608583" y="31750"/>
                </a:lnTo>
                <a:close/>
              </a:path>
            </a:pathLst>
          </a:custGeom>
          <a:solidFill>
            <a:srgbClr val="313131"/>
          </a:solidFill>
        </p:spPr>
        <p:txBody>
          <a:bodyPr wrap="square" lIns="0" tIns="0" rIns="0" bIns="0" rtlCol="0"/>
          <a:lstStyle/>
          <a:p>
            <a:endParaRPr/>
          </a:p>
        </p:txBody>
      </p:sp>
      <p:sp>
        <p:nvSpPr>
          <p:cNvPr id="14" name="object 14"/>
          <p:cNvSpPr txBox="1"/>
          <p:nvPr/>
        </p:nvSpPr>
        <p:spPr>
          <a:xfrm>
            <a:off x="446450" y="4124270"/>
            <a:ext cx="2447925" cy="889000"/>
          </a:xfrm>
          <a:prstGeom prst="rect">
            <a:avLst/>
          </a:prstGeom>
          <a:ln/>
        </p:spPr>
        <p:style>
          <a:lnRef idx="2">
            <a:schemeClr val="dk1"/>
          </a:lnRef>
          <a:fillRef idx="1">
            <a:schemeClr val="lt1"/>
          </a:fillRef>
          <a:effectRef idx="0">
            <a:schemeClr val="dk1"/>
          </a:effectRef>
          <a:fontRef idx="minor">
            <a:schemeClr val="dk1"/>
          </a:fontRef>
        </p:style>
        <p:txBody>
          <a:bodyPr vert="horz" wrap="square" lIns="0" tIns="3810" rIns="0" bIns="0" rtlCol="0">
            <a:spAutoFit/>
          </a:bodyPr>
          <a:lstStyle/>
          <a:p>
            <a:pPr>
              <a:lnSpc>
                <a:spcPct val="100000"/>
              </a:lnSpc>
              <a:spcBef>
                <a:spcPts val="30"/>
              </a:spcBef>
            </a:pPr>
            <a:endParaRPr sz="2050" dirty="0">
              <a:latin typeface="Times New Roman"/>
              <a:cs typeface="Times New Roman"/>
            </a:endParaRPr>
          </a:p>
          <a:p>
            <a:pPr algn="ctr">
              <a:lnSpc>
                <a:spcPct val="100000"/>
              </a:lnSpc>
            </a:pPr>
            <a:r>
              <a:rPr sz="1800" spc="-210" dirty="0">
                <a:latin typeface="Verdana"/>
                <a:cs typeface="Verdana"/>
              </a:rPr>
              <a:t>SELESAI</a:t>
            </a:r>
            <a:endParaRPr sz="1800" dirty="0">
              <a:latin typeface="Verdana"/>
              <a:cs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9404723" cy="1400530"/>
          </a:xfrm>
        </p:spPr>
        <p:style>
          <a:lnRef idx="2">
            <a:schemeClr val="dk1"/>
          </a:lnRef>
          <a:fillRef idx="1">
            <a:schemeClr val="lt1"/>
          </a:fillRef>
          <a:effectRef idx="0">
            <a:schemeClr val="dk1"/>
          </a:effectRef>
          <a:fontRef idx="minor">
            <a:schemeClr val="dk1"/>
          </a:fontRef>
        </p:style>
        <p:txBody>
          <a:bodyPr/>
          <a:lstStyle/>
          <a:p>
            <a:r>
              <a:rPr lang="en-US" spc="-245" dirty="0">
                <a:latin typeface="Verdana"/>
                <a:cs typeface="Verdana"/>
              </a:rPr>
              <a:t>TATA</a:t>
            </a:r>
            <a:r>
              <a:rPr lang="en-US" spc="-270" dirty="0">
                <a:latin typeface="Verdana"/>
                <a:cs typeface="Verdana"/>
              </a:rPr>
              <a:t> </a:t>
            </a:r>
            <a:r>
              <a:rPr lang="en-US" spc="-290" dirty="0">
                <a:latin typeface="Verdana"/>
                <a:cs typeface="Verdana"/>
              </a:rPr>
              <a:t>LAK</a:t>
            </a:r>
            <a:r>
              <a:rPr lang="en-US" spc="-325" dirty="0">
                <a:latin typeface="Verdana"/>
                <a:cs typeface="Verdana"/>
              </a:rPr>
              <a:t>S</a:t>
            </a:r>
            <a:r>
              <a:rPr lang="en-US" spc="125" dirty="0">
                <a:latin typeface="Verdana"/>
                <a:cs typeface="Verdana"/>
              </a:rPr>
              <a:t>ANA</a:t>
            </a:r>
            <a:r>
              <a:rPr lang="en-US" spc="-270" dirty="0">
                <a:latin typeface="Verdana"/>
                <a:cs typeface="Verdana"/>
              </a:rPr>
              <a:t> </a:t>
            </a:r>
            <a:r>
              <a:rPr lang="en-US" spc="-70" dirty="0">
                <a:latin typeface="Verdana"/>
                <a:cs typeface="Verdana"/>
              </a:rPr>
              <a:t>PENCOK WALUH</a:t>
            </a:r>
            <a:endParaRPr lang="en-US" dirty="0"/>
          </a:p>
        </p:txBody>
      </p:sp>
      <p:sp>
        <p:nvSpPr>
          <p:cNvPr id="3" name="Content Placeholder 2"/>
          <p:cNvSpPr>
            <a:spLocks noGrp="1"/>
          </p:cNvSpPr>
          <p:nvPr>
            <p:ph idx="1"/>
          </p:nvPr>
        </p:nvSpPr>
        <p:spPr>
          <a:xfrm>
            <a:off x="304800" y="2052918"/>
            <a:ext cx="11811000" cy="4347881"/>
          </a:xfrm>
          <a:solidFill>
            <a:schemeClr val="bg1"/>
          </a:solidFill>
        </p:spPr>
        <p:style>
          <a:lnRef idx="2">
            <a:schemeClr val="accent3"/>
          </a:lnRef>
          <a:fillRef idx="1">
            <a:schemeClr val="lt1"/>
          </a:fillRef>
          <a:effectRef idx="0">
            <a:schemeClr val="accent3"/>
          </a:effectRef>
          <a:fontRef idx="minor">
            <a:schemeClr val="dk1"/>
          </a:fontRef>
        </p:style>
        <p:txBody>
          <a:bodyPr>
            <a:scene3d>
              <a:camera prst="orthographicFront"/>
              <a:lightRig rig="soft" dir="t">
                <a:rot lat="0" lon="0" rev="15600000"/>
              </a:lightRig>
            </a:scene3d>
            <a:sp3d extrusionH="57150" prstMaterial="softEdge">
              <a:bevelT w="25400" h="38100"/>
            </a:sp3d>
          </a:bodyPr>
          <a:lstStyle/>
          <a:p>
            <a:pPr marL="355600" marR="5080">
              <a:lnSpc>
                <a:spcPts val="1630"/>
              </a:lnSpc>
              <a:spcBef>
                <a:spcPts val="500"/>
              </a:spcBef>
              <a:tabLst>
                <a:tab pos="354965" algn="l"/>
              </a:tabLst>
            </a:pPr>
            <a:r>
              <a:rPr lang="en-US" b="1" dirty="0" err="1">
                <a:ln/>
                <a:solidFill>
                  <a:schemeClr val="accent4"/>
                </a:solidFill>
                <a:latin typeface="Times New Roman" panose="02020603050405020304" pitchFamily="18" charset="0"/>
                <a:cs typeface="Times New Roman" panose="02020603050405020304" pitchFamily="18" charset="0"/>
              </a:rPr>
              <a:t>Petugas</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berkoordinasi</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dengan</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kepala</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puskesmas</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untuk</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pembentukan</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tim</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inovasi</a:t>
            </a:r>
            <a:r>
              <a:rPr lang="en-US" b="1" dirty="0">
                <a:ln/>
                <a:solidFill>
                  <a:schemeClr val="accent4"/>
                </a:solidFill>
                <a:latin typeface="Times New Roman" panose="02020603050405020304" pitchFamily="18" charset="0"/>
                <a:cs typeface="Times New Roman" panose="02020603050405020304" pitchFamily="18" charset="0"/>
              </a:rPr>
              <a:t> </a:t>
            </a:r>
            <a:endParaRPr lang="en-US" b="1" dirty="0" smtClean="0">
              <a:ln/>
              <a:solidFill>
                <a:schemeClr val="accent4"/>
              </a:solidFill>
              <a:latin typeface="Times New Roman" panose="02020603050405020304" pitchFamily="18" charset="0"/>
              <a:cs typeface="Times New Roman" panose="02020603050405020304" pitchFamily="18" charset="0"/>
            </a:endParaRPr>
          </a:p>
          <a:p>
            <a:pPr marL="12700" marR="5080" indent="0">
              <a:lnSpc>
                <a:spcPts val="1630"/>
              </a:lnSpc>
              <a:spcBef>
                <a:spcPts val="500"/>
              </a:spcBef>
              <a:buNone/>
              <a:tabLst>
                <a:tab pos="354965" algn="l"/>
              </a:tabLst>
            </a:pPr>
            <a:endParaRPr lang="en-US" b="1" dirty="0">
              <a:ln/>
              <a:solidFill>
                <a:schemeClr val="accent4"/>
              </a:solidFill>
              <a:latin typeface="Times New Roman" panose="02020603050405020304" pitchFamily="18" charset="0"/>
              <a:cs typeface="Times New Roman" panose="02020603050405020304" pitchFamily="18" charset="0"/>
            </a:endParaRPr>
          </a:p>
          <a:p>
            <a:pPr marL="355600" marR="5080">
              <a:lnSpc>
                <a:spcPts val="1630"/>
              </a:lnSpc>
              <a:spcBef>
                <a:spcPts val="500"/>
              </a:spcBef>
              <a:tabLst>
                <a:tab pos="354965" algn="l"/>
              </a:tabLst>
            </a:pPr>
            <a:r>
              <a:rPr lang="en-US" b="1" dirty="0" err="1" smtClean="0">
                <a:ln/>
                <a:solidFill>
                  <a:schemeClr val="accent4"/>
                </a:solidFill>
                <a:latin typeface="Times New Roman" panose="02020603050405020304" pitchFamily="18" charset="0"/>
                <a:cs typeface="Times New Roman" panose="02020603050405020304" pitchFamily="18" charset="0"/>
              </a:rPr>
              <a:t>Petugas</a:t>
            </a:r>
            <a:r>
              <a:rPr lang="en-US" b="1" dirty="0" smtClean="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melakukan</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sosialisasi</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lintas</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sektor</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mengenai</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inovasiSelamat</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smtClean="0">
                <a:ln/>
                <a:solidFill>
                  <a:schemeClr val="accent4"/>
                </a:solidFill>
                <a:latin typeface="Times New Roman" panose="02020603050405020304" pitchFamily="18" charset="0"/>
                <a:cs typeface="Times New Roman" panose="02020603050405020304" pitchFamily="18" charset="0"/>
              </a:rPr>
              <a:t>Pagi</a:t>
            </a:r>
            <a:endParaRPr lang="en-US" b="1" dirty="0" smtClean="0">
              <a:ln/>
              <a:solidFill>
                <a:schemeClr val="accent4"/>
              </a:solidFill>
              <a:latin typeface="Times New Roman" panose="02020603050405020304" pitchFamily="18" charset="0"/>
              <a:cs typeface="Times New Roman" panose="02020603050405020304" pitchFamily="18" charset="0"/>
            </a:endParaRPr>
          </a:p>
          <a:p>
            <a:pPr marL="12700" marR="5080" indent="0">
              <a:lnSpc>
                <a:spcPts val="1630"/>
              </a:lnSpc>
              <a:spcBef>
                <a:spcPts val="500"/>
              </a:spcBef>
              <a:buNone/>
              <a:tabLst>
                <a:tab pos="354965" algn="l"/>
              </a:tabLst>
            </a:pPr>
            <a:r>
              <a:rPr lang="en-US" b="1" dirty="0">
                <a:ln/>
                <a:solidFill>
                  <a:schemeClr val="accent4"/>
                </a:solidFill>
                <a:latin typeface="Times New Roman" panose="02020603050405020304" pitchFamily="18" charset="0"/>
                <a:cs typeface="Times New Roman" panose="02020603050405020304" pitchFamily="18" charset="0"/>
              </a:rPr>
              <a:t>	</a:t>
            </a:r>
            <a:endParaRPr lang="en-US" b="1" dirty="0" smtClean="0">
              <a:ln/>
              <a:solidFill>
                <a:schemeClr val="accent4"/>
              </a:solidFill>
              <a:latin typeface="Times New Roman" panose="02020603050405020304" pitchFamily="18" charset="0"/>
              <a:cs typeface="Times New Roman" panose="02020603050405020304" pitchFamily="18" charset="0"/>
            </a:endParaRPr>
          </a:p>
          <a:p>
            <a:pPr marL="355600" marR="5080">
              <a:lnSpc>
                <a:spcPts val="1630"/>
              </a:lnSpc>
              <a:spcBef>
                <a:spcPts val="500"/>
              </a:spcBef>
              <a:tabLst>
                <a:tab pos="354965" algn="l"/>
              </a:tabLst>
            </a:pPr>
            <a:r>
              <a:rPr lang="en-US" b="1" dirty="0" err="1" smtClean="0">
                <a:ln/>
                <a:solidFill>
                  <a:schemeClr val="accent4"/>
                </a:solidFill>
                <a:latin typeface="Times New Roman" panose="02020603050405020304" pitchFamily="18" charset="0"/>
                <a:cs typeface="Times New Roman" panose="02020603050405020304" pitchFamily="18" charset="0"/>
              </a:rPr>
              <a:t>Petugas</a:t>
            </a:r>
            <a:r>
              <a:rPr lang="en-US" b="1" dirty="0" smtClean="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melakukan</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pengambilan</a:t>
            </a:r>
            <a:r>
              <a:rPr lang="en-US" b="1" dirty="0">
                <a:ln/>
                <a:solidFill>
                  <a:schemeClr val="accent4"/>
                </a:solidFill>
                <a:latin typeface="Times New Roman" panose="02020603050405020304" pitchFamily="18" charset="0"/>
                <a:cs typeface="Times New Roman" panose="02020603050405020304" pitchFamily="18" charset="0"/>
              </a:rPr>
              <a:t> data </a:t>
            </a:r>
            <a:r>
              <a:rPr lang="en-US" b="1" dirty="0" err="1">
                <a:ln/>
                <a:solidFill>
                  <a:schemeClr val="accent4"/>
                </a:solidFill>
                <a:latin typeface="Times New Roman" panose="02020603050405020304" pitchFamily="18" charset="0"/>
                <a:cs typeface="Times New Roman" panose="02020603050405020304" pitchFamily="18" charset="0"/>
              </a:rPr>
              <a:t>dari</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hasil</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laporan</a:t>
            </a:r>
            <a:r>
              <a:rPr lang="en-US" b="1" dirty="0">
                <a:ln/>
                <a:solidFill>
                  <a:schemeClr val="accent4"/>
                </a:solidFill>
                <a:latin typeface="Times New Roman" panose="02020603050405020304" pitchFamily="18" charset="0"/>
                <a:cs typeface="Times New Roman" panose="02020603050405020304" pitchFamily="18" charset="0"/>
              </a:rPr>
              <a:t> EPPGBM UPTD </a:t>
            </a:r>
            <a:r>
              <a:rPr lang="en-US" b="1" dirty="0" err="1">
                <a:ln/>
                <a:solidFill>
                  <a:schemeClr val="accent4"/>
                </a:solidFill>
                <a:latin typeface="Times New Roman" panose="02020603050405020304" pitchFamily="18" charset="0"/>
                <a:cs typeface="Times New Roman" panose="02020603050405020304" pitchFamily="18" charset="0"/>
              </a:rPr>
              <a:t>Puskesmas</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smtClean="0">
                <a:ln/>
                <a:solidFill>
                  <a:schemeClr val="accent4"/>
                </a:solidFill>
                <a:latin typeface="Times New Roman" panose="02020603050405020304" pitchFamily="18" charset="0"/>
                <a:cs typeface="Times New Roman" panose="02020603050405020304" pitchFamily="18" charset="0"/>
              </a:rPr>
              <a:t>Juai</a:t>
            </a:r>
            <a:endParaRPr lang="en-US" b="1" dirty="0" smtClean="0">
              <a:ln/>
              <a:solidFill>
                <a:schemeClr val="accent4"/>
              </a:solidFill>
              <a:latin typeface="Times New Roman" panose="02020603050405020304" pitchFamily="18" charset="0"/>
              <a:cs typeface="Times New Roman" panose="02020603050405020304" pitchFamily="18" charset="0"/>
            </a:endParaRPr>
          </a:p>
          <a:p>
            <a:pPr marL="12700" marR="5080" indent="0">
              <a:lnSpc>
                <a:spcPts val="1630"/>
              </a:lnSpc>
              <a:spcBef>
                <a:spcPts val="500"/>
              </a:spcBef>
              <a:buNone/>
              <a:tabLst>
                <a:tab pos="354965" algn="l"/>
              </a:tabLst>
            </a:pPr>
            <a:endParaRPr lang="en-US" b="1" dirty="0">
              <a:ln/>
              <a:solidFill>
                <a:schemeClr val="accent4"/>
              </a:solidFill>
              <a:latin typeface="Times New Roman" panose="02020603050405020304" pitchFamily="18" charset="0"/>
              <a:cs typeface="Times New Roman" panose="02020603050405020304" pitchFamily="18" charset="0"/>
            </a:endParaRPr>
          </a:p>
          <a:p>
            <a:pPr marL="12700">
              <a:lnSpc>
                <a:spcPct val="100000"/>
              </a:lnSpc>
              <a:spcBef>
                <a:spcPts val="600"/>
              </a:spcBef>
              <a:tabLst>
                <a:tab pos="354965" algn="l"/>
              </a:tabLst>
            </a:pPr>
            <a:r>
              <a:rPr lang="en-US" b="1" dirty="0" err="1" smtClean="0">
                <a:ln/>
                <a:solidFill>
                  <a:schemeClr val="accent4"/>
                </a:solidFill>
                <a:latin typeface="Times New Roman" panose="02020603050405020304" pitchFamily="18" charset="0"/>
                <a:cs typeface="Times New Roman" panose="02020603050405020304" pitchFamily="18" charset="0"/>
              </a:rPr>
              <a:t>Mengatur</a:t>
            </a:r>
            <a:r>
              <a:rPr lang="en-US" b="1" dirty="0" smtClean="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jadwal</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smtClean="0">
                <a:ln/>
                <a:solidFill>
                  <a:schemeClr val="accent4"/>
                </a:solidFill>
                <a:latin typeface="Times New Roman" panose="02020603050405020304" pitchFamily="18" charset="0"/>
                <a:cs typeface="Times New Roman" panose="02020603050405020304" pitchFamily="18" charset="0"/>
              </a:rPr>
              <a:t>kunjungan</a:t>
            </a:r>
            <a:endParaRPr lang="en-US" b="1" dirty="0" smtClean="0">
              <a:ln/>
              <a:solidFill>
                <a:schemeClr val="accent4"/>
              </a:solidFill>
              <a:latin typeface="Times New Roman" panose="02020603050405020304" pitchFamily="18" charset="0"/>
              <a:cs typeface="Times New Roman" panose="02020603050405020304" pitchFamily="18" charset="0"/>
            </a:endParaRPr>
          </a:p>
          <a:p>
            <a:pPr marL="0" indent="0">
              <a:lnSpc>
                <a:spcPct val="100000"/>
              </a:lnSpc>
              <a:spcBef>
                <a:spcPts val="600"/>
              </a:spcBef>
              <a:buNone/>
              <a:tabLst>
                <a:tab pos="354965" algn="l"/>
              </a:tabLst>
            </a:pPr>
            <a:endParaRPr lang="en-US" b="1" dirty="0">
              <a:ln/>
              <a:solidFill>
                <a:schemeClr val="accent4"/>
              </a:solidFill>
              <a:latin typeface="Times New Roman" panose="02020603050405020304" pitchFamily="18" charset="0"/>
              <a:cs typeface="Times New Roman" panose="02020603050405020304" pitchFamily="18" charset="0"/>
            </a:endParaRPr>
          </a:p>
          <a:p>
            <a:pPr marL="12700">
              <a:lnSpc>
                <a:spcPct val="100000"/>
              </a:lnSpc>
              <a:spcBef>
                <a:spcPts val="590"/>
              </a:spcBef>
              <a:tabLst>
                <a:tab pos="354965" algn="l"/>
              </a:tabLst>
            </a:pPr>
            <a:r>
              <a:rPr lang="en-US" b="1" dirty="0" err="1" smtClean="0">
                <a:ln/>
                <a:solidFill>
                  <a:schemeClr val="accent4"/>
                </a:solidFill>
                <a:latin typeface="Times New Roman" panose="02020603050405020304" pitchFamily="18" charset="0"/>
                <a:cs typeface="Times New Roman" panose="02020603050405020304" pitchFamily="18" charset="0"/>
              </a:rPr>
              <a:t>Melakukan</a:t>
            </a:r>
            <a:r>
              <a:rPr lang="en-US" b="1" dirty="0" smtClean="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Kunjungan</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rumah</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dan</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mengali</a:t>
            </a:r>
            <a:r>
              <a:rPr lang="en-US" b="1" dirty="0">
                <a:ln/>
                <a:solidFill>
                  <a:schemeClr val="accent4"/>
                </a:solidFill>
                <a:latin typeface="Times New Roman" panose="02020603050405020304" pitchFamily="18" charset="0"/>
                <a:cs typeface="Times New Roman" panose="02020603050405020304" pitchFamily="18" charset="0"/>
              </a:rPr>
              <a:t> data </a:t>
            </a:r>
            <a:r>
              <a:rPr lang="en-US" b="1" dirty="0" err="1">
                <a:ln/>
                <a:solidFill>
                  <a:schemeClr val="accent4"/>
                </a:solidFill>
                <a:latin typeface="Times New Roman" panose="02020603050405020304" pitchFamily="18" charset="0"/>
                <a:cs typeface="Times New Roman" panose="02020603050405020304" pitchFamily="18" charset="0"/>
              </a:rPr>
              <a:t>fakotor</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penyebab</a:t>
            </a:r>
            <a:r>
              <a:rPr lang="en-US" b="1" dirty="0">
                <a:ln/>
                <a:solidFill>
                  <a:schemeClr val="accent4"/>
                </a:solidFill>
                <a:latin typeface="Times New Roman" panose="02020603050405020304" pitchFamily="18" charset="0"/>
                <a:cs typeface="Times New Roman" panose="02020603050405020304" pitchFamily="18" charset="0"/>
              </a:rPr>
              <a:t> stunting </a:t>
            </a:r>
            <a:r>
              <a:rPr lang="en-US" b="1" dirty="0" err="1">
                <a:ln/>
                <a:solidFill>
                  <a:schemeClr val="accent4"/>
                </a:solidFill>
                <a:latin typeface="Times New Roman" panose="02020603050405020304" pitchFamily="18" charset="0"/>
                <a:cs typeface="Times New Roman" panose="02020603050405020304" pitchFamily="18" charset="0"/>
              </a:rPr>
              <a:t>dengan</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mengunakan</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smtClean="0">
                <a:ln/>
                <a:solidFill>
                  <a:schemeClr val="accent4"/>
                </a:solidFill>
                <a:latin typeface="Times New Roman" panose="02020603050405020304" pitchFamily="18" charset="0"/>
                <a:cs typeface="Times New Roman" panose="02020603050405020304" pitchFamily="18" charset="0"/>
              </a:rPr>
              <a:t> </a:t>
            </a:r>
            <a:r>
              <a:rPr lang="en-US" b="1" dirty="0" err="1" smtClean="0">
                <a:ln/>
                <a:solidFill>
                  <a:schemeClr val="accent4"/>
                </a:solidFill>
                <a:latin typeface="Times New Roman" panose="02020603050405020304" pitchFamily="18" charset="0"/>
                <a:cs typeface="Times New Roman" panose="02020603050405020304" pitchFamily="18" charset="0"/>
              </a:rPr>
              <a:t>kuesioner</a:t>
            </a:r>
            <a:endParaRPr lang="en-US" b="1" dirty="0" smtClean="0">
              <a:ln/>
              <a:solidFill>
                <a:schemeClr val="accent4"/>
              </a:solidFill>
              <a:latin typeface="Times New Roman" panose="02020603050405020304" pitchFamily="18" charset="0"/>
              <a:cs typeface="Times New Roman" panose="02020603050405020304" pitchFamily="18" charset="0"/>
            </a:endParaRPr>
          </a:p>
          <a:p>
            <a:pPr marL="0" indent="0">
              <a:lnSpc>
                <a:spcPct val="100000"/>
              </a:lnSpc>
              <a:spcBef>
                <a:spcPts val="590"/>
              </a:spcBef>
              <a:buNone/>
              <a:tabLst>
                <a:tab pos="354965" algn="l"/>
              </a:tabLst>
            </a:pPr>
            <a:endParaRPr lang="en-US" b="1" dirty="0">
              <a:ln/>
              <a:solidFill>
                <a:schemeClr val="accent4"/>
              </a:solidFill>
              <a:latin typeface="Times New Roman" panose="02020603050405020304" pitchFamily="18" charset="0"/>
              <a:cs typeface="Times New Roman" panose="02020603050405020304" pitchFamily="18" charset="0"/>
            </a:endParaRPr>
          </a:p>
          <a:p>
            <a:pPr marL="12700">
              <a:lnSpc>
                <a:spcPct val="100000"/>
              </a:lnSpc>
              <a:spcBef>
                <a:spcPts val="585"/>
              </a:spcBef>
              <a:tabLst>
                <a:tab pos="354965" algn="l"/>
              </a:tabLst>
            </a:pPr>
            <a:r>
              <a:rPr lang="en-US" b="1" dirty="0" err="1" smtClean="0">
                <a:ln/>
                <a:solidFill>
                  <a:schemeClr val="accent4"/>
                </a:solidFill>
                <a:latin typeface="Times New Roman" panose="02020603050405020304" pitchFamily="18" charset="0"/>
                <a:cs typeface="Times New Roman" panose="02020603050405020304" pitchFamily="18" charset="0"/>
              </a:rPr>
              <a:t>Memberikan</a:t>
            </a:r>
            <a:r>
              <a:rPr lang="en-US" b="1" dirty="0" smtClean="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edukasi</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kepada</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pasien</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dan</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keluarga</a:t>
            </a:r>
            <a:r>
              <a:rPr lang="en-US" b="1" dirty="0">
                <a:ln/>
                <a:solidFill>
                  <a:schemeClr val="accent4"/>
                </a:solidFill>
                <a:latin typeface="Times New Roman" panose="02020603050405020304" pitchFamily="18" charset="0"/>
                <a:cs typeface="Times New Roman" panose="02020603050405020304" pitchFamily="18" charset="0"/>
              </a:rPr>
              <a:t> </a:t>
            </a:r>
            <a:r>
              <a:rPr lang="en-US" b="1" dirty="0" err="1">
                <a:ln/>
                <a:solidFill>
                  <a:schemeClr val="accent4"/>
                </a:solidFill>
                <a:latin typeface="Times New Roman" panose="02020603050405020304" pitchFamily="18" charset="0"/>
                <a:cs typeface="Times New Roman" panose="02020603050405020304" pitchFamily="18" charset="0"/>
              </a:rPr>
              <a:t>pasien</a:t>
            </a:r>
            <a:endParaRPr lang="en-US" b="1" dirty="0">
              <a:ln/>
              <a:solidFill>
                <a:schemeClr val="accent4"/>
              </a:solidFill>
              <a:latin typeface="Times New Roman" panose="02020603050405020304" pitchFamily="18" charset="0"/>
              <a:cs typeface="Times New Roman" panose="02020603050405020304" pitchFamily="18" charset="0"/>
            </a:endParaRPr>
          </a:p>
          <a:p>
            <a:endParaRPr lang="en-US" b="1" dirty="0">
              <a:ln/>
              <a:solidFill>
                <a:schemeClr val="accent4"/>
              </a:solidFill>
            </a:endParaRPr>
          </a:p>
        </p:txBody>
      </p:sp>
    </p:spTree>
    <p:extLst>
      <p:ext uri="{BB962C8B-B14F-4D97-AF65-F5344CB8AC3E}">
        <p14:creationId xmlns:p14="http://schemas.microsoft.com/office/powerpoint/2010/main" val="9066277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345</TotalTime>
  <Words>847</Words>
  <Application>Microsoft Office PowerPoint</Application>
  <PresentationFormat>Widescreen</PresentationFormat>
  <Paragraphs>72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Microsoft Sans Serif</vt:lpstr>
      <vt:lpstr>Times New Roman</vt:lpstr>
      <vt:lpstr>Verdana</vt:lpstr>
      <vt:lpstr>Wingdings 3</vt:lpstr>
      <vt:lpstr>Ion</vt:lpstr>
      <vt:lpstr>PEDOMAN TEKNIS</vt:lpstr>
      <vt:lpstr>DAFTAR ISI</vt:lpstr>
      <vt:lpstr>LATAR BELAKANG</vt:lpstr>
      <vt:lpstr>METODE DAN STRATEGI PEMECAHAN  MASALAH</vt:lpstr>
      <vt:lpstr>Tahapan Inovasi</vt:lpstr>
      <vt:lpstr>PowerPoint Presentation</vt:lpstr>
      <vt:lpstr>Manfaat Inovasi</vt:lpstr>
      <vt:lpstr>CARA KERJA</vt:lpstr>
      <vt:lpstr>TATA LAKSANA PENCOK WALUH</vt:lpstr>
      <vt:lpstr>DAFTAR PUSTAKA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PEDOMAN TEKNIS</dc:title>
  <dc:creator>user</dc:creator>
  <cp:lastModifiedBy>HP</cp:lastModifiedBy>
  <cp:revision>11</cp:revision>
  <dcterms:created xsi:type="dcterms:W3CDTF">2024-02-21T03:47:31Z</dcterms:created>
  <dcterms:modified xsi:type="dcterms:W3CDTF">2024-02-27T07:54:32Z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2023-06-08T00:00:00Z</vt:filetime>
  </property>
  <property fmtid="{D5CDD505-2E9C-101B-9397-08002B2CF9AE}" pid="3" name="Creator">
    <vt:lpwstr>Microsoft® PowerPoint® 2013</vt:lpwstr>
  </property>
  <property fmtid="{D5CDD505-2E9C-101B-9397-08002B2CF9AE}" pid="4" name="LastSaved">
    <vt:filetime>2024-02-21T00:00:00Z</vt:filetime>
  </property>
</Properties>
</file>